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7" r:id="rId3"/>
    <p:sldId id="278" r:id="rId4"/>
    <p:sldId id="279" r:id="rId5"/>
  </p:sldIdLst>
  <p:sldSz cx="12192000" cy="6858000"/>
  <p:notesSz cx="6792913" cy="99250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B00"/>
    <a:srgbClr val="28D0D8"/>
    <a:srgbClr val="4D77B1"/>
    <a:srgbClr val="4B4A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4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5829FB-DC63-447A-88AA-A29365D983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899B272-0405-4F67-89BB-F61DA2347E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338988-FD9F-46DF-B254-F75CDD358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D3AB-B6B2-4F2F-B0DD-1A6F36F42950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019306-8EDD-4B70-8E44-B7B187ED2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3904E7-F551-45EC-BBD2-B5654D098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8542D-5201-409C-B60C-E565164A35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659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EA0511-31FC-4BDE-86AA-214FF399A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0A9215A-5422-4451-8003-6DA6F8D508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214B25-3534-4F7B-8E1D-5175054B0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D3AB-B6B2-4F2F-B0DD-1A6F36F42950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A492BB-B9FF-490C-A12F-C998CEC86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2493D7-92CE-451D-8833-2D1266536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8542D-5201-409C-B60C-E565164A35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2464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636AD3B-9D82-4591-BA43-4AB81A85A0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F8CCA34-23B3-4279-AE77-608EE00AB2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A61652-A1A0-46A1-B881-D44F6B67B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D3AB-B6B2-4F2F-B0DD-1A6F36F42950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863E31-DB8A-4333-A030-BEAAC07B1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1D40D7-EDA0-4504-BBAF-13B22F71F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8542D-5201-409C-B60C-E565164A35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6685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31BE9-F715-414C-AEB9-826BFB3A7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161436-3C3F-46A2-95EE-2538014C1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BB2CB2-58B0-49CD-8845-6EE146221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D3AB-B6B2-4F2F-B0DD-1A6F36F42950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B70281-9A35-4E4A-BFA7-8A515BC08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6BB9E4-8AB3-4C8E-90E0-A035C27FF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8542D-5201-409C-B60C-E565164A35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9774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64A8B3-4136-47A1-9303-430934960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013E045-C881-4AED-9149-B2C70B4D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01F5BC-10AA-4013-86CD-F84532208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D3AB-B6B2-4F2F-B0DD-1A6F36F42950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FD8245B-398A-42DD-8ADA-CB7F08445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71CDFF-B879-4C14-962E-9A15EF551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8542D-5201-409C-B60C-E565164A35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5301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371AC0-73D9-4BEF-81C2-D4838CFEE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95B311-DEDC-4121-ADD5-B20080681A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3362743-0380-4F7E-AD35-6270D42F1A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6CA9FB2-1521-4837-9AE2-6E0D49C3A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D3AB-B6B2-4F2F-B0DD-1A6F36F42950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4FBD4F-5A28-47C0-8F17-31999BAB7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F39A9EA-3D92-42C8-818D-2E37F4E37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8542D-5201-409C-B60C-E565164A35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9081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B908ED-3973-420C-AB70-EAFE1D5E1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8A5BA32-E732-440C-874F-D21BB17BF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0B18C3C-4E07-437B-BC2D-2FCD96B786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ED7272-1695-4730-AE44-3153362F1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5AA8834-1A3F-4DAC-96C8-C010AB44DC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E0EDAC5-FAFA-4C06-8D5D-D9187755F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D3AB-B6B2-4F2F-B0DD-1A6F36F42950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0C166EC-AD48-464A-92BA-9B7F9A240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FCFFFEB-ACFB-41FC-BD29-6EBBED763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8542D-5201-409C-B60C-E565164A35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7735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3C0238-772C-45CB-A007-8458A94A2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9368C36-FDA7-4140-9F91-99AA72D20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D3AB-B6B2-4F2F-B0DD-1A6F36F42950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503144-112D-49CD-AC88-D225014FD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578350D-3F8E-4F7D-ACE3-DF028B3D6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8542D-5201-409C-B60C-E565164A35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7474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D23BF1F-6F00-470C-9A5B-F5B33D539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D3AB-B6B2-4F2F-B0DD-1A6F36F42950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8E9A913-1CBB-4FA9-ADC4-A7BA9E7AE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EF0DDB4-DEEA-4CE0-BE6F-D7F588E63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8542D-5201-409C-B60C-E565164A35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7249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C55B53-1CCA-4815-8C89-1BF566482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A53DD8-A245-44CC-9801-4509DD6CC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B6305A9-F251-4758-9E86-FAD6942FAD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FE4E770-1FC6-40FE-AB8B-346FC0714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D3AB-B6B2-4F2F-B0DD-1A6F36F42950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F54B1BC-704B-4DA9-8DF7-393634AD5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D5D935D-381F-4AC1-8DB0-DE5A00735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8542D-5201-409C-B60C-E565164A35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3276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100684-7F48-4102-ABAE-40488F1F3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025511D-C4E5-4116-875D-FAE7D3D6B6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BA72BB9-2A0B-4399-B476-4704D70D88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9B3E281-1BD3-4764-805A-6826EB18A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DD3AB-B6B2-4F2F-B0DD-1A6F36F42950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00C0AFB-D5FA-4E4D-93DD-6D777F724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8966B4D-B09F-4355-8BA4-463CC08D6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8542D-5201-409C-B60C-E565164A35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0473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66EDFA3-ECCA-4BAB-8418-69F57F9BE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89C7747-561F-4C0A-A6A1-3C0918771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90A0A3-25BD-4DE8-A6BA-37E0E752DC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DD3AB-B6B2-4F2F-B0DD-1A6F36F42950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E0ED9F-EAE4-445B-8F8D-182F63502F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725A5B-762A-4832-B419-A9D3282D3E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8542D-5201-409C-B60C-E565164A35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979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B852AB-2F47-D723-43BF-80E62999FB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84388"/>
            <a:ext cx="9144000" cy="2387600"/>
          </a:xfrm>
        </p:spPr>
        <p:txBody>
          <a:bodyPr/>
          <a:lstStyle/>
          <a:p>
            <a:r>
              <a:rPr lang="fr-FR" dirty="0"/>
              <a:t>Feuille de route de R&amp;D </a:t>
            </a:r>
            <a:br>
              <a:rPr lang="fr-FR" dirty="0"/>
            </a:br>
            <a:r>
              <a:rPr lang="fr-FR" dirty="0"/>
              <a:t>et innovation du CSF IPC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7974AAE-D4BD-5668-0F6B-9086BE9A72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40263"/>
            <a:ext cx="9144000" cy="1655762"/>
          </a:xfrm>
        </p:spPr>
        <p:txBody>
          <a:bodyPr/>
          <a:lstStyle/>
          <a:p>
            <a:r>
              <a:rPr lang="fr-FR" dirty="0"/>
              <a:t>Présentation synthétique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43DC348-80AA-603B-EA11-4A960293ACBF}"/>
              </a:ext>
            </a:extLst>
          </p:cNvPr>
          <p:cNvSpPr txBox="1"/>
          <p:nvPr/>
        </p:nvSpPr>
        <p:spPr>
          <a:xfrm>
            <a:off x="5358471" y="351091"/>
            <a:ext cx="406175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Comité Stratégique de Filière</a:t>
            </a:r>
          </a:p>
          <a:p>
            <a:r>
              <a:rPr lang="fr-FR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 </a:t>
            </a:r>
            <a:r>
              <a:rPr lang="fr-FR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Industries pour la Construction </a:t>
            </a:r>
            <a:r>
              <a:rPr lang="fr-FR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Accueil | Conseil national de l&amp;#39;industrie">
            <a:extLst>
              <a:ext uri="{FF2B5EF4-FFF2-40B4-BE49-F238E27FC236}">
                <a16:creationId xmlns:a16="http://schemas.microsoft.com/office/drawing/2014/main" id="{1DEAC6C4-69D6-A99C-2BB5-06092CA68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746" y="227267"/>
            <a:ext cx="2551441" cy="1582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4122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A1A088-788A-70EB-4DE8-9DB4C8004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B2F058-D0EF-50A4-54DC-8A2EA69CF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313" y="371463"/>
            <a:ext cx="9213574" cy="132556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b="1" kern="100" dirty="0">
                <a:solidFill>
                  <a:srgbClr val="0F9ED5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AMBITION 1 : DEVELOPPER UNE INDUSTRIE DE LA CONSTRUCTION DECARBONEE A COUTS MAITRISES</a:t>
            </a:r>
            <a:endParaRPr lang="fr-FR" sz="2800" kern="100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259A3AC-E053-9360-8657-14414E64F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497" y="1868306"/>
            <a:ext cx="10614992" cy="465639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fr-FR" dirty="0"/>
          </a:p>
          <a:p>
            <a:endParaRPr lang="fr-FR" dirty="0"/>
          </a:p>
          <a:p>
            <a:pPr lvl="1"/>
            <a:endParaRPr lang="fr-FR" dirty="0"/>
          </a:p>
        </p:txBody>
      </p:sp>
      <p:pic>
        <p:nvPicPr>
          <p:cNvPr id="12" name="Picture 2" descr="Accueil | Conseil national de l&amp;#39;industrie">
            <a:extLst>
              <a:ext uri="{FF2B5EF4-FFF2-40B4-BE49-F238E27FC236}">
                <a16:creationId xmlns:a16="http://schemas.microsoft.com/office/drawing/2014/main" id="{1F8C725E-13DF-3D1D-3483-FBFEADAA72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3246" y="242866"/>
            <a:ext cx="2551441" cy="1582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6BB893DA-CF58-AC58-C43E-BB2BBEBB4D92}"/>
              </a:ext>
            </a:extLst>
          </p:cNvPr>
          <p:cNvSpPr txBox="1">
            <a:spLocks/>
          </p:cNvSpPr>
          <p:nvPr/>
        </p:nvSpPr>
        <p:spPr>
          <a:xfrm>
            <a:off x="440635" y="2013608"/>
            <a:ext cx="10515600" cy="4351338"/>
          </a:xfrm>
          <a:prstGeom prst="rect">
            <a:avLst/>
          </a:prstGeom>
        </p:spPr>
        <p:txBody>
          <a:bodyPr vert="horz" lIns="91440" tIns="45720" rIns="91440" bIns="45720" numCol="2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100" b="1" u="sng" kern="100" dirty="0">
                <a:solidFill>
                  <a:srgbClr val="0B769F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Levier 1 : Repenser les procédés de fabrication et imaginer les produits de demain </a:t>
            </a:r>
            <a:endParaRPr lang="fr-FR" sz="2100" b="1" u="sng" kern="100" dirty="0">
              <a:solidFill>
                <a:srgbClr val="0B769F"/>
              </a:solidFill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19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 1 : Accélérer la recherche et l’innovation pour développer des produits de construction bas carbone de demain 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19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 2 : Se saisir des nouvelles technologies numériques et de l’IA pour optimiser les procédés de fabrication, les rendre plus robustes et aptes à intégrer de nouveaux composants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100" b="1" u="sng" kern="100" dirty="0">
                <a:solidFill>
                  <a:srgbClr val="0B769F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Levier 2 : Accroître la productivité tout au long des projets de construction</a:t>
            </a:r>
            <a:endParaRPr lang="fr-FR" sz="2100" b="1" u="sng" kern="100" dirty="0">
              <a:solidFill>
                <a:srgbClr val="0B769F"/>
              </a:solidFill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19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OT3 :</a:t>
            </a:r>
            <a:r>
              <a:rPr lang="fr-FR" sz="1900" i="1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19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Identifier et développer les modèles de construction industrialisés à fort potentiel de gain de productivité et de bénéfices environnementaux</a:t>
            </a:r>
            <a:endParaRPr lang="fr-FR" sz="1900" kern="100" dirty="0"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19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 4 : Déployer des espaces de données numériques dédiés aux produits de construction pour faciliter la conception / construction / maintenance / gestion et la rénovation des ouvrages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100" u="sng" kern="100" dirty="0">
                <a:solidFill>
                  <a:srgbClr val="0B769F"/>
                </a:solidFill>
                <a:latin typeface="Aptos" panose="020B0004020202020204" pitchFamily="34" charset="0"/>
                <a:ea typeface="Aptos" panose="020B0004020202020204" pitchFamily="34" charset="0"/>
              </a:rPr>
              <a:t>L</a:t>
            </a:r>
            <a:r>
              <a:rPr lang="fr-FR" sz="2100" b="1" u="sng" kern="100" dirty="0">
                <a:solidFill>
                  <a:srgbClr val="0B769F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evier 3 : Assurer la qualité des produits et des ouvrages à moindre coût</a:t>
            </a:r>
            <a:endParaRPr lang="fr-FR" sz="2100" b="1" u="sng" kern="100" dirty="0">
              <a:solidFill>
                <a:srgbClr val="0B769F"/>
              </a:solidFill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19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 5 : Accélérer l’évaluation des performances des nouveaux matériaux, produits et systèmes constructifs innovants par le développement de la modélisation 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19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 6 : Optimiser la conception: repenser les coefficients de sécurité afin d’éviter le surdimensionnement</a:t>
            </a:r>
            <a:endParaRPr lang="fr-FR" sz="1900" kern="100" dirty="0"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19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 7 : Réduire la non-qualité de mise œuvre sur chantier, développer la métrologie et avoir des solutions "</a:t>
            </a:r>
            <a:r>
              <a:rPr lang="fr-FR" sz="1900" kern="100" dirty="0" err="1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error</a:t>
            </a:r>
            <a:r>
              <a:rPr lang="fr-FR" sz="19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proof"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7925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95BAC-AFDE-72DA-9010-266ECE485C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E6F14A-B250-98F4-3F34-3D4C09C87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313" y="371463"/>
            <a:ext cx="9213574" cy="132556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b="1" kern="100" dirty="0">
                <a:solidFill>
                  <a:srgbClr val="E9713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AMBITION 2 : AMELIORER LA PERFORMANCE ENERGETIQUE ET LA RESILIENCE DES BÂTIMENTS</a:t>
            </a:r>
            <a:endParaRPr lang="fr-FR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FAEE51-DBAF-3F7B-C708-E9EA90A21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497" y="1868306"/>
            <a:ext cx="10614992" cy="465639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fr-FR" dirty="0"/>
          </a:p>
          <a:p>
            <a:endParaRPr lang="fr-FR" dirty="0"/>
          </a:p>
          <a:p>
            <a:pPr lvl="1"/>
            <a:endParaRPr lang="fr-FR" dirty="0"/>
          </a:p>
        </p:txBody>
      </p:sp>
      <p:pic>
        <p:nvPicPr>
          <p:cNvPr id="12" name="Picture 2" descr="Accueil | Conseil national de l&amp;#39;industrie">
            <a:extLst>
              <a:ext uri="{FF2B5EF4-FFF2-40B4-BE49-F238E27FC236}">
                <a16:creationId xmlns:a16="http://schemas.microsoft.com/office/drawing/2014/main" id="{2B6082E0-209F-3025-3182-E2FB7F52A4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3246" y="242866"/>
            <a:ext cx="2551441" cy="1582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F80CF91D-4DCE-99CF-53B3-F34DF645080A}"/>
              </a:ext>
            </a:extLst>
          </p:cNvPr>
          <p:cNvSpPr txBox="1">
            <a:spLocks/>
          </p:cNvSpPr>
          <p:nvPr/>
        </p:nvSpPr>
        <p:spPr>
          <a:xfrm>
            <a:off x="629497" y="2151676"/>
            <a:ext cx="10515600" cy="4334861"/>
          </a:xfrm>
          <a:prstGeom prst="rect">
            <a:avLst/>
          </a:prstGeom>
        </p:spPr>
        <p:txBody>
          <a:bodyPr vert="horz" lIns="91440" tIns="45720" rIns="91440" bIns="45720" numCol="2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b="1" u="sng" kern="100" dirty="0">
                <a:solidFill>
                  <a:srgbClr val="BF4E14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Levier 1 : Rendre le bâtiment producteur d’énergie et adapté au changement climatique</a:t>
            </a:r>
            <a:r>
              <a:rPr lang="fr-FR" sz="18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fr-FR" sz="1800" kern="100" dirty="0"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16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 8 : Concevoir et réhabiliter les bâtiments pour qu’ils soient contributeurs à la flexibilité énergétique</a:t>
            </a:r>
            <a:endParaRPr lang="fr-FR" sz="1600" kern="100" dirty="0"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16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 9 : Développer et systématiser l’usage des énergies renouvelables, notamment le solaire et la géothermie </a:t>
            </a:r>
            <a:endParaRPr lang="fr-FR" sz="1600" kern="100" dirty="0"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16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 10 : Développer des enveloppes qui contribuent à l’adaptation au changement climatique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800" b="1" u="sng" kern="100" dirty="0">
              <a:solidFill>
                <a:srgbClr val="BF4E14"/>
              </a:solidFill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800" b="1" u="sng" kern="100" dirty="0">
              <a:solidFill>
                <a:srgbClr val="BF4E14"/>
              </a:solidFill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b="1" u="sng" kern="100" dirty="0">
                <a:solidFill>
                  <a:srgbClr val="BF4E14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Levier 2 : Rendre accessibles les travaux de rénovation et garantir la performance</a:t>
            </a:r>
            <a:endParaRPr lang="fr-FR" sz="1800" b="1" u="sng" kern="100" dirty="0">
              <a:solidFill>
                <a:srgbClr val="BF4E14"/>
              </a:solidFill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16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 11 : Créer une méthodologie de priorisation des stratégies de rénovation pour accélérer la massification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16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 12 : Concevoir des systèmes et modes de construction hors-site et robotisés pour l’ITE et l’ITI en rénovation </a:t>
            </a:r>
            <a:endParaRPr lang="fr-FR" sz="1600" kern="100" dirty="0"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16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 13 : Harmoniser, tester et diffuser des outils de mesure qui garantissent l’atteinte des performances</a:t>
            </a:r>
            <a:endParaRPr lang="fr-FR" sz="1600" kern="100" dirty="0"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16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 14 : Inventer le modèle économico-financier de la rénovation</a:t>
            </a:r>
          </a:p>
        </p:txBody>
      </p:sp>
    </p:spTree>
    <p:extLst>
      <p:ext uri="{BB962C8B-B14F-4D97-AF65-F5344CB8AC3E}">
        <p14:creationId xmlns:p14="http://schemas.microsoft.com/office/powerpoint/2010/main" val="1375674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E6BAEF-1C50-675D-912B-27B10DF69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B6993E-1859-BDCA-BBE9-0A3AECA96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313" y="409296"/>
            <a:ext cx="9213574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b="1" kern="100" dirty="0">
                <a:solidFill>
                  <a:srgbClr val="4EA72E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AMBITION 3 : REDUIRE L’EMPREINTE MATIERE AVEC UNE CONCEPTION FRUGALE, EN INTEGRANT L’ECONOMIE CIRCULAIRE</a:t>
            </a:r>
            <a:endParaRPr lang="fr-FR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E9844-BB6D-0185-72E6-7101D65E6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497" y="1868306"/>
            <a:ext cx="10614992" cy="465639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fr-FR" dirty="0"/>
          </a:p>
          <a:p>
            <a:endParaRPr lang="fr-FR" dirty="0"/>
          </a:p>
          <a:p>
            <a:pPr lvl="1"/>
            <a:endParaRPr lang="fr-FR" dirty="0"/>
          </a:p>
        </p:txBody>
      </p:sp>
      <p:pic>
        <p:nvPicPr>
          <p:cNvPr id="12" name="Picture 2" descr="Accueil | Conseil national de l&amp;#39;industrie">
            <a:extLst>
              <a:ext uri="{FF2B5EF4-FFF2-40B4-BE49-F238E27FC236}">
                <a16:creationId xmlns:a16="http://schemas.microsoft.com/office/drawing/2014/main" id="{B5C8468B-050C-67CA-56DF-D816D3B9F1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3246" y="242866"/>
            <a:ext cx="2551441" cy="1582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7D61145B-C4C7-8DD6-1406-4E96299190A3}"/>
              </a:ext>
            </a:extLst>
          </p:cNvPr>
          <p:cNvSpPr txBox="1">
            <a:spLocks/>
          </p:cNvSpPr>
          <p:nvPr/>
        </p:nvSpPr>
        <p:spPr>
          <a:xfrm>
            <a:off x="450574" y="2097366"/>
            <a:ext cx="10515600" cy="4144408"/>
          </a:xfrm>
          <a:prstGeom prst="rect">
            <a:avLst/>
          </a:prstGeom>
        </p:spPr>
        <p:txBody>
          <a:bodyPr vert="horz" lIns="91440" tIns="45720" rIns="91440" bIns="45720" numCol="2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900" b="1" u="sng" kern="100" dirty="0">
                <a:solidFill>
                  <a:srgbClr val="3A7C22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Levier 1 : Exploiter la durabilité des produits et des systèmes constructifs</a:t>
            </a:r>
            <a:endParaRPr lang="fr-FR" sz="2900" b="1" u="sng" kern="100" dirty="0">
              <a:solidFill>
                <a:srgbClr val="3A7C22"/>
              </a:solidFill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26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 15 : Développer des produits / équipements / ouvrages réparables et / ou démontables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26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 16 : Concevoir des programmes et modes constructifs facilitant l’évolutivité des bâtiments sur leur cycle de vie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900" b="1" u="sng" kern="100" dirty="0">
                <a:solidFill>
                  <a:srgbClr val="3A7C22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Levier 2 : Créer des modes de preuves qui assurent la traçabilité des produits et des données pour permettre l’économie circulaire</a:t>
            </a:r>
            <a:endParaRPr lang="fr-FR" sz="2900" b="1" u="sng" kern="100" dirty="0">
              <a:solidFill>
                <a:srgbClr val="3A7C22"/>
              </a:solidFill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26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 17 : Développer de nouvelles méthodes de caractérisation pour assurer la traçabilité et le réemploi des matériaux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26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 18 : Mettre en place des critères, indicateurs et valeurs de référence qui favorisent la recyclabilité, la réparabilité et le réemploi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26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 19 : Créer un passeport numérique qui trace les produits et les ouvrages tout au long des cycles de vie pour des décisions éclairées en termes de durabilité et de coûts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900" b="1" u="sng" kern="100" dirty="0">
                <a:solidFill>
                  <a:srgbClr val="3A7C22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Levier 3 : Déployer des modèles circulaires rentables et structurer les écosystèmes </a:t>
            </a:r>
            <a:endParaRPr lang="fr-FR" sz="2900" b="1" u="sng" kern="100" dirty="0">
              <a:solidFill>
                <a:srgbClr val="3A7C22"/>
              </a:solidFill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26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 20 : Concevoir les nouveaux modèles circulaires territoriaux à l ’échelle des territoires et par famille de matériaux de construction</a:t>
            </a:r>
            <a:endParaRPr lang="fr-FR" sz="2600" kern="100" dirty="0"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26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 21 : Expérimenter et tester les modèles de suivi des matières de bout en bout </a:t>
            </a:r>
            <a:endParaRPr lang="fr-FR" sz="2600" kern="100" dirty="0"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26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 22 : Muter progressivement vers une méthodologie de comptabilité multi-capitaux afin de rendre économiquement viable l’économie circulaire</a:t>
            </a:r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val="10082238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14199</TotalTime>
  <Words>607</Words>
  <Application>Microsoft Office PowerPoint</Application>
  <PresentationFormat>Grand écran</PresentationFormat>
  <Paragraphs>43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Thème Office</vt:lpstr>
      <vt:lpstr>Feuille de route de R&amp;D  et innovation du CSF IPC</vt:lpstr>
      <vt:lpstr>AMBITION 1 : DEVELOPPER UNE INDUSTRIE DE LA CONSTRUCTION DECARBONEE A COUTS MAITRISES</vt:lpstr>
      <vt:lpstr>AMBITION 2 : AMELIORER LA PERFORMANCE ENERGETIQUE ET LA RESILIENCE DES BÂTIMENTS</vt:lpstr>
      <vt:lpstr>AMBITION 3 : REDUIRE L’EMPREINTE MATIERE AVEC UNE CONCEPTION FRUGALE, EN INTEGRANT L’ECONOMIE CIRCULAIRE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Kevin SCHREIBER</dc:creator>
  <cp:lastModifiedBy>Jean-Christophe Barbant</cp:lastModifiedBy>
  <cp:revision>1025</cp:revision>
  <cp:lastPrinted>2023-03-30T15:06:37Z</cp:lastPrinted>
  <dcterms:created xsi:type="dcterms:W3CDTF">2021-11-22T14:55:20Z</dcterms:created>
  <dcterms:modified xsi:type="dcterms:W3CDTF">2025-10-06T09:30:55Z</dcterms:modified>
</cp:coreProperties>
</file>