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09" r:id="rId2"/>
  </p:sldMasterIdLst>
  <p:notesMasterIdLst>
    <p:notesMasterId r:id="rId20"/>
  </p:notesMasterIdLst>
  <p:handoutMasterIdLst>
    <p:handoutMasterId r:id="rId21"/>
  </p:handoutMasterIdLst>
  <p:sldIdLst>
    <p:sldId id="344" r:id="rId3"/>
    <p:sldId id="879" r:id="rId4"/>
    <p:sldId id="334" r:id="rId5"/>
    <p:sldId id="878" r:id="rId6"/>
    <p:sldId id="881" r:id="rId7"/>
    <p:sldId id="877" r:id="rId8"/>
    <p:sldId id="880" r:id="rId9"/>
    <p:sldId id="350" r:id="rId10"/>
    <p:sldId id="354" r:id="rId11"/>
    <p:sldId id="310" r:id="rId12"/>
    <p:sldId id="884" r:id="rId13"/>
    <p:sldId id="287" r:id="rId14"/>
    <p:sldId id="8707" r:id="rId15"/>
    <p:sldId id="8708" r:id="rId16"/>
    <p:sldId id="8704" r:id="rId17"/>
    <p:sldId id="8703" r:id="rId18"/>
    <p:sldId id="348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77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B49859-D487-6D76-2C17-8CA11F04BFFA}" name="NICOLAS Audrey" initials="AN" userId="S::ANS@cerib.com::620da028-40ba-49c1-94fc-dfa7d58f5d86" providerId="AD"/>
  <p188:author id="{BE2C40CC-5DC4-73C7-DBB6-27423EB5E4AF}" name="Aurélien HUET" initials="AH" userId="S::aurelien.huet@wondercrush.fr::542aa089-ef6f-4fd8-b7ff-4dd9a61aeb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43B"/>
    <a:srgbClr val="28327B"/>
    <a:srgbClr val="1B63B6"/>
    <a:srgbClr val="CF0077"/>
    <a:srgbClr val="218DBB"/>
    <a:srgbClr val="9FE6FF"/>
    <a:srgbClr val="186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8" autoAdjust="0"/>
    <p:restoredTop sz="84916" autoAdjust="0"/>
  </p:normalViewPr>
  <p:slideViewPr>
    <p:cSldViewPr snapToGrid="0" showGuides="1">
      <p:cViewPr varScale="1">
        <p:scale>
          <a:sx n="65" d="100"/>
          <a:sy n="65" d="100"/>
        </p:scale>
        <p:origin x="180" y="246"/>
      </p:cViewPr>
      <p:guideLst>
        <p:guide orient="horz" pos="4297"/>
        <p:guide pos="7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BEE0D-231D-4BA3-AD2B-753328CABF5C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6300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7426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0366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349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803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129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2683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36B63-05E5-D1D6-AA9A-F4339DA42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489E2A-D54F-3D37-D701-A393B00F8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639095-85D4-3874-7B81-0C2CD0153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188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010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7214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737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46520-13FF-7F23-1D57-ADB558ED2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463DE6-D583-863E-08D5-AE377726E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180ADD-8CB5-81F9-FAF0-C8A6E883F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184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846A0A46-E08F-08DC-A071-F8E5BF1EC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50" y="0"/>
            <a:ext cx="13036550" cy="13717376"/>
          </a:xfrm>
          <a:prstGeom prst="rect">
            <a:avLst/>
          </a:prstGeom>
        </p:spPr>
      </p:pic>
      <p:pic>
        <p:nvPicPr>
          <p:cNvPr id="2" name="Image 1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32C1DB2A-3DC3-9ABF-A310-E195FAAB3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5242" cy="13716000"/>
          </a:xfrm>
          <a:prstGeom prst="rect">
            <a:avLst/>
          </a:prstGeom>
        </p:spPr>
      </p:pic>
      <p:pic>
        <p:nvPicPr>
          <p:cNvPr id="3" name="Image 2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10EE01AE-58F6-EC97-B013-F1637D925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50" y="0"/>
            <a:ext cx="13036550" cy="1371737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DAF9E45-E37F-F650-D1F3-0EDAA009292A}"/>
              </a:ext>
            </a:extLst>
          </p:cNvPr>
          <p:cNvSpPr txBox="1"/>
          <p:nvPr userDrawn="1"/>
        </p:nvSpPr>
        <p:spPr>
          <a:xfrm>
            <a:off x="20196069" y="1410714"/>
            <a:ext cx="327012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ENVIRONNEMENT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SAVOIR FAIRE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INNOVATION</a:t>
            </a:r>
          </a:p>
        </p:txBody>
      </p:sp>
      <p:pic>
        <p:nvPicPr>
          <p:cNvPr id="18" name="Image 17" descr="Une image contenant habits, Visage humain, personne, Accessoire de mode&#10;&#10;Le contenu généré par l’IA peut être incorrect.">
            <a:extLst>
              <a:ext uri="{FF2B5EF4-FFF2-40B4-BE49-F238E27FC236}">
                <a16:creationId xmlns:a16="http://schemas.microsoft.com/office/drawing/2014/main" id="{E8DDD515-114F-0BFB-6253-927A7EE6D0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633" y="4314729"/>
            <a:ext cx="7772400" cy="9401959"/>
          </a:xfrm>
          <a:prstGeom prst="rect">
            <a:avLst/>
          </a:prstGeom>
        </p:spPr>
      </p:pic>
      <p:pic>
        <p:nvPicPr>
          <p:cNvPr id="20" name="Image 19" descr="Une image contenant habits, personne, Visage humain, statue&#10;&#10;Le contenu généré par l’IA peut être incorrect.">
            <a:extLst>
              <a:ext uri="{FF2B5EF4-FFF2-40B4-BE49-F238E27FC236}">
                <a16:creationId xmlns:a16="http://schemas.microsoft.com/office/drawing/2014/main" id="{EDB82810-D8F9-3C4E-7FC6-4C711400EF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033" y="4591189"/>
            <a:ext cx="7818198" cy="11220814"/>
          </a:xfrm>
          <a:prstGeom prst="rect">
            <a:avLst/>
          </a:prstGeom>
        </p:spPr>
      </p:pic>
      <p:pic>
        <p:nvPicPr>
          <p:cNvPr id="7" name="Image 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4345BDF-ADE5-5229-56E3-C7500308F6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33" y="2154507"/>
            <a:ext cx="9332801" cy="28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30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11965381" y="143002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  <p:sp>
        <p:nvSpPr>
          <p:cNvPr id="6" name="Shape 2"/>
          <p:cNvSpPr>
            <a:spLocks noGrp="1"/>
          </p:cNvSpPr>
          <p:nvPr>
            <p:ph type="title"/>
          </p:nvPr>
        </p:nvSpPr>
        <p:spPr>
          <a:xfrm>
            <a:off x="1412374" y="914247"/>
            <a:ext cx="21964106" cy="13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endParaRPr dirty="0"/>
          </a:p>
        </p:txBody>
      </p:sp>
      <p:sp>
        <p:nvSpPr>
          <p:cNvPr id="7" name="Shape 3"/>
          <p:cNvSpPr>
            <a:spLocks noGrp="1"/>
          </p:cNvSpPr>
          <p:nvPr>
            <p:ph idx="1"/>
          </p:nvPr>
        </p:nvSpPr>
        <p:spPr>
          <a:xfrm>
            <a:off x="1412373" y="4076315"/>
            <a:ext cx="21964106" cy="761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pic>
        <p:nvPicPr>
          <p:cNvPr id="3" name="Image 2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B9AF4A31-E193-CADF-C038-7BB8AAF51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39" y="507455"/>
            <a:ext cx="11801061" cy="12417364"/>
          </a:xfrm>
          <a:prstGeom prst="rect">
            <a:avLst/>
          </a:prstGeom>
        </p:spPr>
      </p:pic>
      <p:pic>
        <p:nvPicPr>
          <p:cNvPr id="4" name="Image 3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BF3D0165-361D-DB64-F3EB-E290615D5E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74436"/>
            <a:ext cx="11919096" cy="10971181"/>
          </a:xfrm>
          <a:prstGeom prst="rect">
            <a:avLst/>
          </a:prstGeom>
        </p:spPr>
      </p:pic>
      <p:pic>
        <p:nvPicPr>
          <p:cNvPr id="2" name="Image 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BC8E890C-4B08-D610-217A-EC0A78CFF6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5" y="12299382"/>
            <a:ext cx="3053847" cy="93411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AA6ECF6C-6EC3-B3C6-ECF2-EE64507BB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50" y="0"/>
            <a:ext cx="13036550" cy="13717376"/>
          </a:xfrm>
          <a:prstGeom prst="rect">
            <a:avLst/>
          </a:prstGeom>
        </p:spPr>
      </p:pic>
      <p:pic>
        <p:nvPicPr>
          <p:cNvPr id="8" name="Image 7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FE037A16-9203-74CB-1580-47EEF33B6C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3035242" cy="13716000"/>
          </a:xfrm>
          <a:prstGeom prst="rect">
            <a:avLst/>
          </a:prstGeom>
        </p:spPr>
      </p:pic>
      <p:pic>
        <p:nvPicPr>
          <p:cNvPr id="3" name="Image 2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10EE01AE-58F6-EC97-B013-F1637D925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50" y="0"/>
            <a:ext cx="13036550" cy="13717376"/>
          </a:xfrm>
          <a:prstGeom prst="rect">
            <a:avLst/>
          </a:prstGeom>
        </p:spPr>
      </p:pic>
      <p:pic>
        <p:nvPicPr>
          <p:cNvPr id="6" name="Image 5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C401DB16-2778-7E6F-1315-C4DD51545B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5242" cy="13716000"/>
          </a:xfrm>
          <a:prstGeom prst="rect">
            <a:avLst/>
          </a:prstGeom>
        </p:spPr>
      </p:pic>
      <p:pic>
        <p:nvPicPr>
          <p:cNvPr id="18" name="Image 17" descr="Une image contenant habits, Visage humain, personne, Accessoire de mode&#10;&#10;Le contenu généré par l’IA peut être incorrect.">
            <a:extLst>
              <a:ext uri="{FF2B5EF4-FFF2-40B4-BE49-F238E27FC236}">
                <a16:creationId xmlns:a16="http://schemas.microsoft.com/office/drawing/2014/main" id="{E8DDD515-114F-0BFB-6253-927A7EE6D0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633" y="4314729"/>
            <a:ext cx="7772400" cy="9401959"/>
          </a:xfrm>
          <a:prstGeom prst="rect">
            <a:avLst/>
          </a:prstGeom>
        </p:spPr>
      </p:pic>
      <p:pic>
        <p:nvPicPr>
          <p:cNvPr id="20" name="Image 19" descr="Une image contenant habits, personne, Visage humain, statue&#10;&#10;Le contenu généré par l’IA peut être incorrect.">
            <a:extLst>
              <a:ext uri="{FF2B5EF4-FFF2-40B4-BE49-F238E27FC236}">
                <a16:creationId xmlns:a16="http://schemas.microsoft.com/office/drawing/2014/main" id="{EDB82810-D8F9-3C4E-7FC6-4C711400EF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033" y="4591189"/>
            <a:ext cx="7818198" cy="1122081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A525A8-4CA0-3BA4-73A6-3925A6A274BF}"/>
              </a:ext>
            </a:extLst>
          </p:cNvPr>
          <p:cNvSpPr txBox="1"/>
          <p:nvPr userDrawn="1"/>
        </p:nvSpPr>
        <p:spPr>
          <a:xfrm>
            <a:off x="0" y="5113933"/>
            <a:ext cx="24384002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MERCI POUR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VOTRE ATTENTION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A62C5-654D-45F8-5185-C26EF0F8BDB7}"/>
              </a:ext>
            </a:extLst>
          </p:cNvPr>
          <p:cNvSpPr/>
          <p:nvPr userDrawn="1"/>
        </p:nvSpPr>
        <p:spPr>
          <a:xfrm>
            <a:off x="10330446" y="9598517"/>
            <a:ext cx="5531919" cy="1754390"/>
          </a:xfrm>
          <a:prstGeom prst="rect">
            <a:avLst/>
          </a:prstGeom>
          <a:solidFill>
            <a:srgbClr val="E7B43B"/>
          </a:solidFill>
          <a:ln w="12700" cap="flat">
            <a:noFill/>
            <a:miter lim="400000"/>
          </a:ln>
          <a:effectLst>
            <a:outerShdw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Espace réservé pour une image  20">
            <a:extLst>
              <a:ext uri="{FF2B5EF4-FFF2-40B4-BE49-F238E27FC236}">
                <a16:creationId xmlns:a16="http://schemas.microsoft.com/office/drawing/2014/main" id="{A7184844-5602-830B-56B3-07453D4D89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9950" y="9200298"/>
            <a:ext cx="2621785" cy="2536723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4" name="Image 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DFFF195A-ECFF-DC80-B7F6-B2603556BC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46" y="12613939"/>
            <a:ext cx="3053847" cy="9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0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Headline ein Bild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633600" y="2493690"/>
            <a:ext cx="23042560" cy="10137812"/>
          </a:xfrm>
        </p:spPr>
        <p:txBody>
          <a:bodyPr bIns="432000" anchor="ctr" anchorCtr="0"/>
          <a:lstStyle>
            <a:lvl1pPr marL="0" indent="0" algn="ctr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Hier klicken, um ein Bild einzufügen.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20524170" y="12996853"/>
            <a:ext cx="2809280" cy="5466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r">
              <a:defRPr lang="de-DE" sz="2664" smtClean="0">
                <a:solidFill>
                  <a:schemeClr val="tx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defTabSz="1218072">
              <a:spcBef>
                <a:spcPct val="0"/>
              </a:spcBef>
            </a:pPr>
            <a:fld id="{0751272D-D81B-43A7-B362-88EFF9B1222B}" type="slidenum">
              <a:rPr lang="fr-FR" smtClean="0"/>
              <a:pPr defTabSz="1218072">
                <a:spcBef>
                  <a:spcPct val="0"/>
                </a:spcBef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3392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0DD1-04F6-440D-8338-D58FDA4B2488}" type="datetime1">
              <a:rPr lang="fr-FR" smtClean="0"/>
              <a:t>29/01/2026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841005" y="13081000"/>
            <a:ext cx="689291" cy="471924"/>
          </a:xfrm>
        </p:spPr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603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965" y="5136777"/>
            <a:ext cx="1970078" cy="18293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AE66-407B-9BE1-D927225220EA}" type="datetime1">
              <a:rPr lang="fr-FR" smtClean="0"/>
              <a:t>29/01/2026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601043" y="12658733"/>
            <a:ext cx="13968094" cy="730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fr-FR" b="1" i="1" dirty="0"/>
              <a:t>Ce document contient des informations confidentielles qui sont la propriété exclusive d’ALFI Technologies.</a:t>
            </a:r>
            <a:endParaRPr lang="fr-FR" dirty="0"/>
          </a:p>
          <a:p>
            <a:r>
              <a:rPr lang="fr-FR" sz="2200" b="1" i="1" dirty="0"/>
              <a:t> Ces informations ne peuvent être transmises à aucune tierce partie sans l’accord écrit express d’ALFI Technologies</a:t>
            </a:r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400592" y="1985554"/>
            <a:ext cx="2299064" cy="172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/>
          </a:p>
        </p:txBody>
      </p:sp>
    </p:spTree>
    <p:extLst>
      <p:ext uri="{BB962C8B-B14F-4D97-AF65-F5344CB8AC3E}">
        <p14:creationId xmlns:p14="http://schemas.microsoft.com/office/powerpoint/2010/main" val="2538392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07AB-3CD5-4CD5-B19D-A25B3F59A4A4}" type="datetime1">
              <a:rPr lang="fr-FR" smtClean="0"/>
              <a:t>29/01/2026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 b="1" i="1" dirty="0"/>
              <a:t>Ce document contient des informations confidentielles qui sont la propriété exclusive d’ALFI Technologies.</a:t>
            </a:r>
            <a:endParaRPr lang="fr-FR" dirty="0"/>
          </a:p>
          <a:p>
            <a:r>
              <a:rPr lang="fr-FR" b="1" i="1" dirty="0"/>
              <a:t> Ces informations ne peuvent être transmises à aucune tierce partie sans l’accord écrit express d’ALFI Technologies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143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5994-DAEE-4B80-9D54-6B6532AFC833}" type="datetime1">
              <a:rPr lang="fr-FR" smtClean="0"/>
              <a:t>29/01/2026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83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D8D5-EAA1-4B75-AB26-CD5EAAA9128F}" type="datetime1">
              <a:rPr lang="fr-FR" smtClean="0"/>
              <a:t>29/01/2026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58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043" y="-166687"/>
            <a:ext cx="15955282" cy="2651126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F55-77D4-4B74-A1EF-014ED7F0A6BE}" type="datetime1">
              <a:rPr lang="fr-FR" smtClean="0"/>
              <a:t>29/01/2026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148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0DD1-04F6-440D-8338-D58FDA4B2488}" type="datetime1">
              <a:rPr lang="fr-FR" smtClean="0"/>
              <a:t>29/01/2026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85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10EE01AE-58F6-EC97-B013-F1637D925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50" y="0"/>
            <a:ext cx="13036550" cy="13717376"/>
          </a:xfrm>
          <a:prstGeom prst="rect">
            <a:avLst/>
          </a:prstGeom>
        </p:spPr>
      </p:pic>
      <p:pic>
        <p:nvPicPr>
          <p:cNvPr id="6" name="Image 5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C401DB16-2778-7E6F-1315-C4DD51545B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5242" cy="1371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3DA908-AB4D-409D-E953-818619FE71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092" y="6221896"/>
            <a:ext cx="8129343" cy="74941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5AEAC5-A954-48A1-CC57-9CB570BAAE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7668" y="5753900"/>
            <a:ext cx="9912433" cy="9592118"/>
          </a:xfrm>
          <a:prstGeom prst="rect">
            <a:avLst/>
          </a:prstGeom>
        </p:spPr>
      </p:pic>
      <p:pic>
        <p:nvPicPr>
          <p:cNvPr id="12" name="Image 1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CD00DB6-921B-A610-9B70-C2D4681B0E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50" y="10827029"/>
            <a:ext cx="5220577" cy="15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4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D95F0-A13F-4EE6-BA96-C5CD977BFBAA}" type="datetime1">
              <a:rPr lang="fr-FR" smtClean="0"/>
              <a:t>29/01/2026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99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28A7-E5EC-46D7-A04E-715243A358AB}" type="datetime1">
              <a:rPr lang="fr-FR" smtClean="0"/>
              <a:t>29/01/2026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74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2292" y="425361"/>
            <a:ext cx="11122024" cy="130628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0366376" y="2706371"/>
            <a:ext cx="12344400" cy="901573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9577" y="2706371"/>
            <a:ext cx="7864474" cy="903160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25EFE-ED40-4735-A6B8-CDC1D8D14B9F}" type="datetime1">
              <a:rPr lang="fr-FR" smtClean="0"/>
              <a:t>29/01/2026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899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A1BB-9401-468E-A82E-ED92FBD35823}" type="datetime1">
              <a:rPr lang="fr-FR" smtClean="0"/>
              <a:t>29/01/2026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00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0B374-0F5C-49A4-9E20-66ACB5A211A7}" type="datetime1">
              <a:rPr lang="fr-FR" smtClean="0"/>
              <a:t>29/01/2026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514467" y="12766587"/>
            <a:ext cx="11341738" cy="730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Ce document contient des informations confidentielles qui sont la propriété exclusive d’ALFI Technologies.  Ces informations ne peuvent être transmises à aucune tierce partie sans l’accord écrit express d’ALFI Technologies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215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userDrawn="1">
  <p:cSld name="1_Deux contenus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3">
            <a:extLst>
              <a:ext uri="{FF2B5EF4-FFF2-40B4-BE49-F238E27FC236}">
                <a16:creationId xmlns:a16="http://schemas.microsoft.com/office/drawing/2014/main" id="{317D422A-3832-9140-A511-7261DBD45B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331456" y="2789185"/>
            <a:ext cx="19979904" cy="946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1219170" marR="0" lvl="0" indent="-863578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4000" b="0" i="0" u="none" strike="noStrike" cap="none">
                <a:solidFill>
                  <a:srgbClr val="3F3F3F"/>
                </a:solidFill>
                <a:latin typeface="Barlow Condensed Medium" pitchFamily="2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 marL="2438340" marR="0" lvl="1" indent="-8381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Calibri"/>
              <a:buChar char="◦"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57508" marR="0" lvl="2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876678" marR="0" lvl="3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095848" marR="0" lvl="4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315018" marR="0" lvl="5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4186" marR="0" lvl="6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53356" marR="0" lvl="7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72526" marR="0" lvl="8" indent="-787380" algn="l" rtl="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E7FCE6-2037-B648-AEBE-DC113B7453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2569" y="279403"/>
            <a:ext cx="19977098" cy="1452034"/>
          </a:xfrm>
          <a:prstGeom prst="rect">
            <a:avLst/>
          </a:prstGeom>
        </p:spPr>
        <p:txBody>
          <a:bodyPr/>
          <a:lstStyle>
            <a:lvl1pPr algn="ctr">
              <a:defRPr sz="8534">
                <a:solidFill>
                  <a:schemeClr val="bg1"/>
                </a:solidFill>
                <a:latin typeface="Barlow Condensed Medium" pitchFamily="2" charset="77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2695976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userDrawn="1">
  <p:cSld name="1_Deux contenus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2">
            <a:extLst>
              <a:ext uri="{FF2B5EF4-FFF2-40B4-BE49-F238E27FC236}">
                <a16:creationId xmlns:a16="http://schemas.microsoft.com/office/drawing/2014/main" id="{B6F66927-38F0-9245-9422-2AA2A0456C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958" y="2275841"/>
            <a:ext cx="4277896" cy="946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8534" b="0" i="0" u="none" strike="noStrike" cap="none">
                <a:solidFill>
                  <a:schemeClr val="bg1"/>
                </a:solidFill>
                <a:latin typeface="Barlow Condensed Medium" pitchFamily="2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9pPr>
          </a:lstStyle>
          <a:p>
            <a:endParaRPr dirty="0"/>
          </a:p>
        </p:txBody>
      </p:sp>
      <p:sp>
        <p:nvSpPr>
          <p:cNvPr id="9" name="Shape 53">
            <a:extLst>
              <a:ext uri="{FF2B5EF4-FFF2-40B4-BE49-F238E27FC236}">
                <a16:creationId xmlns:a16="http://schemas.microsoft.com/office/drawing/2014/main" id="{317D422A-3832-9140-A511-7261DBD45B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81011" y="2275841"/>
            <a:ext cx="15830350" cy="946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1219170" marR="0" lvl="0" indent="-863578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4000" b="0" i="0" u="none" strike="noStrike" cap="none">
                <a:solidFill>
                  <a:srgbClr val="3F3F3F"/>
                </a:solidFill>
                <a:latin typeface="Barlow Condensed Medium" pitchFamily="2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 marL="2438340" marR="0" lvl="1" indent="-8381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Calibri"/>
              <a:buChar char="◦"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57508" marR="0" lvl="2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876678" marR="0" lvl="3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095848" marR="0" lvl="4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315018" marR="0" lvl="5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4186" marR="0" lvl="6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53356" marR="0" lvl="7" indent="-7873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72526" marR="0" lvl="8" indent="-787380" algn="l" rtl="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050"/>
              <a:buFont typeface="Calibri"/>
              <a:buChar char="◦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044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13B24-014E-D1E3-7EE1-5B6D856D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548" y="597529"/>
            <a:ext cx="22749852" cy="1466662"/>
          </a:xfrm>
        </p:spPr>
        <p:txBody>
          <a:bodyPr>
            <a:normAutofit/>
          </a:bodyPr>
          <a:lstStyle>
            <a:lvl1pPr>
              <a:defRPr sz="8000" b="0" i="0">
                <a:latin typeface="Avenir Book" panose="020005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99E4F8-D139-C702-BCE7-AACA29A9E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548" y="2498757"/>
            <a:ext cx="22749852" cy="985517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86C09D-4AA0-55CA-9846-F5C4747B56AE}"/>
              </a:ext>
            </a:extLst>
          </p:cNvPr>
          <p:cNvSpPr/>
          <p:nvPr userDrawn="1"/>
        </p:nvSpPr>
        <p:spPr>
          <a:xfrm>
            <a:off x="0" y="0"/>
            <a:ext cx="24384000" cy="597528"/>
          </a:xfrm>
          <a:prstGeom prst="rect">
            <a:avLst/>
          </a:prstGeom>
          <a:gradFill flip="none" rotWithShape="1">
            <a:gsLst>
              <a:gs pos="4000">
                <a:srgbClr val="021B5D"/>
              </a:gs>
              <a:gs pos="98000">
                <a:srgbClr val="07C0EA">
                  <a:lumMod val="100000"/>
                </a:srgbClr>
              </a:gs>
              <a:gs pos="50000">
                <a:srgbClr val="047F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0"/>
          </a:p>
        </p:txBody>
      </p:sp>
    </p:spTree>
    <p:extLst>
      <p:ext uri="{BB962C8B-B14F-4D97-AF65-F5344CB8AC3E}">
        <p14:creationId xmlns:p14="http://schemas.microsoft.com/office/powerpoint/2010/main" val="45320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arbre, noir et blanc, monochrome, bâtiment&#10;&#10;Le contenu généré par l’IA peut être incorrect.">
            <a:extLst>
              <a:ext uri="{FF2B5EF4-FFF2-40B4-BE49-F238E27FC236}">
                <a16:creationId xmlns:a16="http://schemas.microsoft.com/office/drawing/2014/main" id="{D8BC88A7-A9A2-1721-0931-CBE2B7DCD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12" y="2272937"/>
            <a:ext cx="11800659" cy="11443063"/>
          </a:xfrm>
          <a:prstGeom prst="rect">
            <a:avLst/>
          </a:prstGeom>
        </p:spPr>
      </p:pic>
      <p:pic>
        <p:nvPicPr>
          <p:cNvPr id="3" name="Image 2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10EE01AE-58F6-EC97-B013-F1637D9252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39" y="0"/>
            <a:ext cx="11801061" cy="12417364"/>
          </a:xfrm>
          <a:prstGeom prst="rect">
            <a:avLst/>
          </a:prstGeom>
        </p:spPr>
      </p:pic>
      <p:pic>
        <p:nvPicPr>
          <p:cNvPr id="6" name="Image 5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C401DB16-2778-7E6F-1315-C4DD51545B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436"/>
            <a:ext cx="11919096" cy="12541564"/>
          </a:xfrm>
          <a:prstGeom prst="rect">
            <a:avLst/>
          </a:prstGeom>
        </p:spPr>
      </p:pic>
      <p:sp>
        <p:nvSpPr>
          <p:cNvPr id="14" name="图片占位符 7">
            <a:extLst>
              <a:ext uri="{FF2B5EF4-FFF2-40B4-BE49-F238E27FC236}">
                <a16:creationId xmlns:a16="http://schemas.microsoft.com/office/drawing/2014/main" id="{EC24868E-B1DD-F607-FC31-31354BB47D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6040" y="2792896"/>
            <a:ext cx="5531919" cy="8130208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853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D59C902A-C300-5A47-0139-4717225117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376" y="-327"/>
            <a:ext cx="7711984" cy="8114736"/>
          </a:xfrm>
          <a:prstGeom prst="rect">
            <a:avLst/>
          </a:prstGeom>
        </p:spPr>
      </p:pic>
      <p:pic>
        <p:nvPicPr>
          <p:cNvPr id="7" name="Image 6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17EB5B0B-C0A5-1A78-2449-2413A8BF61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-327"/>
            <a:ext cx="7711982" cy="8114736"/>
          </a:xfrm>
          <a:prstGeom prst="rect">
            <a:avLst/>
          </a:prstGeom>
        </p:spPr>
      </p:pic>
      <p:pic>
        <p:nvPicPr>
          <p:cNvPr id="24" name="Image 23" descr="Une image contenant arbre, noir et blanc, monochrome, bâtiment&#10;&#10;Le contenu généré par l’IA peut être incorrect.">
            <a:extLst>
              <a:ext uri="{FF2B5EF4-FFF2-40B4-BE49-F238E27FC236}">
                <a16:creationId xmlns:a16="http://schemas.microsoft.com/office/drawing/2014/main" id="{FCCF00CE-9FC4-1688-4568-2ABA645CAE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341" y="7924007"/>
            <a:ext cx="11800659" cy="11443063"/>
          </a:xfrm>
          <a:prstGeom prst="rect">
            <a:avLst/>
          </a:prstGeom>
        </p:spPr>
      </p:pic>
      <p:pic>
        <p:nvPicPr>
          <p:cNvPr id="25" name="Image 24" descr="Une image contenant arbre, noir et blanc, monochrome, bâtiment&#10;&#10;Le contenu généré par l’IA peut être incorrect.">
            <a:extLst>
              <a:ext uri="{FF2B5EF4-FFF2-40B4-BE49-F238E27FC236}">
                <a16:creationId xmlns:a16="http://schemas.microsoft.com/office/drawing/2014/main" id="{A08476EF-99AC-767B-30F2-E618DC950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7924007"/>
            <a:ext cx="11800658" cy="114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6574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D59C902A-C300-5A47-0139-4717225117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376" y="2800632"/>
            <a:ext cx="7711984" cy="8114736"/>
          </a:xfrm>
          <a:prstGeom prst="rect">
            <a:avLst/>
          </a:prstGeom>
        </p:spPr>
      </p:pic>
      <p:pic>
        <p:nvPicPr>
          <p:cNvPr id="7" name="Image 6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17EB5B0B-C0A5-1A78-2449-2413A8BF61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2800632"/>
            <a:ext cx="7711982" cy="8114736"/>
          </a:xfrm>
          <a:prstGeom prst="rect">
            <a:avLst/>
          </a:prstGeom>
        </p:spPr>
      </p:pic>
      <p:pic>
        <p:nvPicPr>
          <p:cNvPr id="6" name="Image 5" descr="Une image contenant arbre, noir et blanc, monochrome, bâtiment&#10;&#10;Le contenu généré par l’IA peut être incorrect.">
            <a:extLst>
              <a:ext uri="{FF2B5EF4-FFF2-40B4-BE49-F238E27FC236}">
                <a16:creationId xmlns:a16="http://schemas.microsoft.com/office/drawing/2014/main" id="{E2681976-32AD-335B-4E7C-1CBE42824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424" y="1136467"/>
            <a:ext cx="11800659" cy="11443063"/>
          </a:xfrm>
          <a:prstGeom prst="rect">
            <a:avLst/>
          </a:prstGeom>
        </p:spPr>
      </p:pic>
      <p:pic>
        <p:nvPicPr>
          <p:cNvPr id="8" name="Image 7" descr="Une image contenant arbre, noir et blanc, monochrome, bâtiment&#10;&#10;Le contenu généré par l’IA peut être incorrect.">
            <a:extLst>
              <a:ext uri="{FF2B5EF4-FFF2-40B4-BE49-F238E27FC236}">
                <a16:creationId xmlns:a16="http://schemas.microsoft.com/office/drawing/2014/main" id="{C8F65765-82F9-E717-43E4-ECC5AF0E8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57081" y="1136468"/>
            <a:ext cx="11800658" cy="114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092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9690E8D-D3A2-CB48-0738-FA3BCBDC8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17951" y="7371579"/>
            <a:ext cx="26001951" cy="8440424"/>
          </a:xfrm>
          <a:prstGeom prst="rect">
            <a:avLst/>
          </a:prstGeom>
        </p:spPr>
      </p:pic>
      <p:pic>
        <p:nvPicPr>
          <p:cNvPr id="4" name="Image 3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D59C902A-C300-5A47-0139-4717225117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376" y="2800632"/>
            <a:ext cx="7711984" cy="8114736"/>
          </a:xfrm>
          <a:prstGeom prst="rect">
            <a:avLst/>
          </a:prstGeom>
        </p:spPr>
      </p:pic>
      <p:pic>
        <p:nvPicPr>
          <p:cNvPr id="7" name="Image 6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17EB5B0B-C0A5-1A78-2449-2413A8BF61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2800632"/>
            <a:ext cx="7711982" cy="8114736"/>
          </a:xfrm>
          <a:prstGeom prst="rect">
            <a:avLst/>
          </a:prstGeom>
        </p:spPr>
      </p:pic>
      <p:pic>
        <p:nvPicPr>
          <p:cNvPr id="3" name="Image 2" descr="Une image contenant habits, Visage humain, personne, Accessoire de mode&#10;&#10;Le contenu généré par l’IA peut être incorrect.">
            <a:extLst>
              <a:ext uri="{FF2B5EF4-FFF2-40B4-BE49-F238E27FC236}">
                <a16:creationId xmlns:a16="http://schemas.microsoft.com/office/drawing/2014/main" id="{92CA89FA-B12A-7E0B-3D35-F76A1A9A2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633" y="4314729"/>
            <a:ext cx="7772400" cy="9401959"/>
          </a:xfrm>
          <a:prstGeom prst="rect">
            <a:avLst/>
          </a:prstGeom>
        </p:spPr>
      </p:pic>
      <p:pic>
        <p:nvPicPr>
          <p:cNvPr id="5" name="Image 4" descr="Une image contenant habits, personne, Visage humain, statue&#10;&#10;Le contenu généré par l’IA peut être incorrect.">
            <a:extLst>
              <a:ext uri="{FF2B5EF4-FFF2-40B4-BE49-F238E27FC236}">
                <a16:creationId xmlns:a16="http://schemas.microsoft.com/office/drawing/2014/main" id="{949B30D7-68DE-F224-4B3C-B9376B06ED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033" y="4591189"/>
            <a:ext cx="7818198" cy="1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846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7768" cy="13716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B91BE698-B3E2-7287-DBF1-6D3FC0F2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8800" y="914247"/>
            <a:ext cx="10117680" cy="13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endParaRPr dirty="0"/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975A8715-0C8B-3881-ED48-44EF8919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8799" y="4076315"/>
            <a:ext cx="10117680" cy="761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842789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FD70E7FD-BE4E-8186-BA82-C5CCCACB3658}"/>
              </a:ext>
            </a:extLst>
          </p:cNvPr>
          <p:cNvSpPr txBox="1"/>
          <p:nvPr userDrawn="1"/>
        </p:nvSpPr>
        <p:spPr>
          <a:xfrm>
            <a:off x="0" y="949559"/>
            <a:ext cx="24384002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SOMMAIRE</a:t>
            </a:r>
          </a:p>
        </p:txBody>
      </p:sp>
      <p:pic>
        <p:nvPicPr>
          <p:cNvPr id="12" name="Image 11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2ABD86FF-A61E-DCDD-10B3-2E5DC84AF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639" y="-327"/>
            <a:ext cx="3728718" cy="3923448"/>
          </a:xfrm>
          <a:prstGeom prst="rect">
            <a:avLst/>
          </a:prstGeom>
        </p:spPr>
      </p:pic>
      <p:pic>
        <p:nvPicPr>
          <p:cNvPr id="13" name="Image 12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E8753428-1FEB-9D92-0DE8-A85617BB1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41" y="-327"/>
            <a:ext cx="3728718" cy="3923448"/>
          </a:xfrm>
          <a:prstGeom prst="rect">
            <a:avLst/>
          </a:prstGeom>
        </p:spPr>
      </p:pic>
      <p:pic>
        <p:nvPicPr>
          <p:cNvPr id="17" name="Image 16" descr="Une image contenant habits, Visage humain, personne, Accessoire de mode&#10;&#10;Le contenu généré par l’IA peut être incorrect.">
            <a:extLst>
              <a:ext uri="{FF2B5EF4-FFF2-40B4-BE49-F238E27FC236}">
                <a16:creationId xmlns:a16="http://schemas.microsoft.com/office/drawing/2014/main" id="{804E0AC0-4D78-6DCB-1E72-BCA6EA9D18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1" y="8577860"/>
            <a:ext cx="6350000" cy="7681339"/>
          </a:xfrm>
          <a:prstGeom prst="rect">
            <a:avLst/>
          </a:prstGeom>
        </p:spPr>
      </p:pic>
      <p:pic>
        <p:nvPicPr>
          <p:cNvPr id="19" name="Image 18" descr="Une image contenant habits, personne, Visage humain, statue&#10;&#10;Le contenu généré par l’IA peut être incorrect.">
            <a:extLst>
              <a:ext uri="{FF2B5EF4-FFF2-40B4-BE49-F238E27FC236}">
                <a16:creationId xmlns:a16="http://schemas.microsoft.com/office/drawing/2014/main" id="{6D33C49B-FC1B-C7E7-C433-AE1E55D135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247" y="8828917"/>
            <a:ext cx="6801781" cy="9762037"/>
          </a:xfrm>
          <a:prstGeom prst="rect">
            <a:avLst/>
          </a:prstGeom>
        </p:spPr>
      </p:pic>
      <p:pic>
        <p:nvPicPr>
          <p:cNvPr id="2" name="Image 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5AE6F359-C775-17F0-D438-14D1151FFE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5" y="12299382"/>
            <a:ext cx="3053847" cy="9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3367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lune&#10;&#10;Le contenu généré par l’IA peut être incorrect.">
            <a:extLst>
              <a:ext uri="{FF2B5EF4-FFF2-40B4-BE49-F238E27FC236}">
                <a16:creationId xmlns:a16="http://schemas.microsoft.com/office/drawing/2014/main" id="{701DE8B9-AEB4-DACC-1975-6BECBA656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39" y="0"/>
            <a:ext cx="11801061" cy="12417364"/>
          </a:xfrm>
          <a:prstGeom prst="rect">
            <a:avLst/>
          </a:prstGeom>
        </p:spPr>
      </p:pic>
      <p:pic>
        <p:nvPicPr>
          <p:cNvPr id="12" name="Image 11" descr="Une image contenant lune, croissant, astronomie&#10;&#10;Le contenu généré par l’IA peut être incorrect.">
            <a:extLst>
              <a:ext uri="{FF2B5EF4-FFF2-40B4-BE49-F238E27FC236}">
                <a16:creationId xmlns:a16="http://schemas.microsoft.com/office/drawing/2014/main" id="{510D6BF7-692B-D063-EFA4-DF0F4E221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74436"/>
            <a:ext cx="11919096" cy="12541564"/>
          </a:xfrm>
          <a:prstGeom prst="rect">
            <a:avLst/>
          </a:prstGeom>
        </p:spPr>
      </p:pic>
      <p:pic>
        <p:nvPicPr>
          <p:cNvPr id="2" name="Image 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BC86759D-4955-33BD-C22A-263C006D21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5" y="12299382"/>
            <a:ext cx="3053847" cy="9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143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865936" y="914247"/>
            <a:ext cx="19510543" cy="13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412373" y="4076315"/>
            <a:ext cx="21964106" cy="761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‹N°›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3" r:id="rId2"/>
    <p:sldLayoutId id="2147483701" r:id="rId3"/>
    <p:sldLayoutId id="2147483704" r:id="rId4"/>
    <p:sldLayoutId id="2147483700" r:id="rId5"/>
    <p:sldLayoutId id="2147483705" r:id="rId6"/>
    <p:sldLayoutId id="2147483671" r:id="rId7"/>
    <p:sldLayoutId id="2147483685" r:id="rId8"/>
    <p:sldLayoutId id="2147483698" r:id="rId9"/>
    <p:sldLayoutId id="2147483650" r:id="rId10"/>
    <p:sldLayoutId id="2147483702" r:id="rId11"/>
    <p:sldLayoutId id="2147483706" r:id="rId12"/>
    <p:sldLayoutId id="2147483708" r:id="rId13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+mn-ea"/>
          <a:cs typeface="+mn-cs"/>
          <a:sym typeface="Helvetica Light"/>
        </a:defRPr>
      </a:lvl1pPr>
      <a:lvl2pPr marL="127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75" y="2334981"/>
            <a:ext cx="1256778" cy="116701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65905" y="1610313"/>
            <a:ext cx="22246346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94280" y="4371933"/>
            <a:ext cx="21317972" cy="6205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C455-B350-4843-A6FF-CC78E060F23C}" type="datetime1">
              <a:rPr lang="fr-FR" smtClean="0"/>
              <a:t>29/01/2026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4E95-B741-1A40-86BC-09761A08F80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1302" y="347378"/>
            <a:ext cx="3852856" cy="1191804"/>
          </a:xfrm>
          <a:prstGeom prst="rect">
            <a:avLst/>
          </a:prstGeom>
        </p:spPr>
      </p:pic>
      <p:cxnSp>
        <p:nvCxnSpPr>
          <p:cNvPr id="8" name="Connecteur droit 7"/>
          <p:cNvCxnSpPr/>
          <p:nvPr userDrawn="1"/>
        </p:nvCxnSpPr>
        <p:spPr>
          <a:xfrm flipV="1">
            <a:off x="-18664" y="1732556"/>
            <a:ext cx="24408000" cy="0"/>
          </a:xfrm>
          <a:prstGeom prst="line">
            <a:avLst/>
          </a:prstGeom>
          <a:ln w="28575">
            <a:solidFill>
              <a:srgbClr val="9AC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3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Calibri" panose="020F0502020204030204" pitchFamily="34" charset="0"/>
        <a:buChar char="»"/>
        <a:defRPr sz="6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5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─"/>
        <a:defRPr sz="4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─"/>
        <a:defRPr sz="4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─"/>
        <a:defRPr sz="4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1E0DFC2-4D19-D400-C0F6-99BA61209A5B}"/>
              </a:ext>
            </a:extLst>
          </p:cNvPr>
          <p:cNvSpPr txBox="1"/>
          <p:nvPr/>
        </p:nvSpPr>
        <p:spPr>
          <a:xfrm>
            <a:off x="-240631" y="5272866"/>
            <a:ext cx="24384002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8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Projet JULIPER 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Vers l’usine du futur</a:t>
            </a:r>
            <a:br>
              <a:rPr lang="fr-FR" sz="8000" dirty="0">
                <a:latin typeface="DIN Pro Regular" panose="020B0504020101020102" pitchFamily="34" charset="0"/>
                <a:cs typeface="DIN Pro Regular" panose="020B0504020101020102" pitchFamily="34" charset="0"/>
              </a:rPr>
            </a:br>
            <a:r>
              <a:rPr lang="fr-FR" sz="80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pour l’industrie du béton</a:t>
            </a:r>
            <a:endParaRPr kumimoji="0" lang="fr-FR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47C39-A30F-45DE-F9EA-1D61DDE33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16" y="9344122"/>
            <a:ext cx="2998707" cy="43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838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1828800" hangingPunct="1"/>
            <a:fld id="{E5ED4E95-B741-1A40-86BC-09761A08F801}" type="slidenum">
              <a:rPr lang="fr-FR" kern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828800" hangingPunct="1"/>
              <a:t>10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2373" y="1048370"/>
            <a:ext cx="21964107" cy="1118255"/>
          </a:xfr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b="1" dirty="0"/>
              <a:t>Le jumeau numérique et les services</a:t>
            </a:r>
          </a:p>
        </p:txBody>
      </p:sp>
      <p:sp>
        <p:nvSpPr>
          <p:cNvPr id="32" name="Espace réservé du contenu 31"/>
          <p:cNvSpPr>
            <a:spLocks noGrp="1"/>
          </p:cNvSpPr>
          <p:nvPr>
            <p:ph idx="1"/>
          </p:nvPr>
        </p:nvSpPr>
        <p:spPr>
          <a:xfrm>
            <a:off x="4536107" y="4214985"/>
            <a:ext cx="21964106" cy="7618380"/>
          </a:xfrm>
        </p:spPr>
        <p:txBody>
          <a:bodyPr/>
          <a:lstStyle/>
          <a:p>
            <a:r>
              <a:rPr lang="fr-FR" dirty="0"/>
              <a:t>Accompagner nos clients de l’avant projet à la production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756151" y="3797925"/>
            <a:ext cx="3327400" cy="2719114"/>
            <a:chOff x="650875" y="2767943"/>
            <a:chExt cx="1663700" cy="1359557"/>
          </a:xfrm>
        </p:grpSpPr>
        <p:grpSp>
          <p:nvGrpSpPr>
            <p:cNvPr id="8" name="Groupe 7"/>
            <p:cNvGrpSpPr/>
            <p:nvPr/>
          </p:nvGrpSpPr>
          <p:grpSpPr>
            <a:xfrm>
              <a:off x="650875" y="3683000"/>
              <a:ext cx="1663700" cy="444500"/>
              <a:chOff x="698500" y="2768600"/>
              <a:chExt cx="1663700" cy="444500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698500" y="2768600"/>
                <a:ext cx="419100" cy="4445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003300" y="2933700"/>
                <a:ext cx="1358900" cy="1016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 rot="18975791">
              <a:off x="779861" y="2767943"/>
              <a:ext cx="1503008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prstClr val="black"/>
                  </a:solidFill>
                  <a:latin typeface="Calibri"/>
                </a:rPr>
                <a:t>Modélisation</a:t>
              </a:r>
              <a:br>
                <a:rPr lang="fr-FR" sz="4000" b="1" kern="1200" dirty="0">
                  <a:solidFill>
                    <a:prstClr val="black"/>
                  </a:solidFill>
                  <a:latin typeface="Calibri"/>
                </a:rPr>
              </a:br>
              <a:r>
                <a:rPr lang="fr-FR" sz="4000" b="1" kern="1200" dirty="0">
                  <a:solidFill>
                    <a:prstClr val="black"/>
                  </a:solidFill>
                  <a:latin typeface="Calibri"/>
                </a:rPr>
                <a:t>Animation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7816851" y="4232582"/>
            <a:ext cx="3327400" cy="2233656"/>
            <a:chOff x="2181225" y="2985272"/>
            <a:chExt cx="1663700" cy="1116828"/>
          </a:xfrm>
        </p:grpSpPr>
        <p:grpSp>
          <p:nvGrpSpPr>
            <p:cNvPr id="12" name="Groupe 11"/>
            <p:cNvGrpSpPr/>
            <p:nvPr/>
          </p:nvGrpSpPr>
          <p:grpSpPr>
            <a:xfrm>
              <a:off x="2181225" y="3657600"/>
              <a:ext cx="1663700" cy="444500"/>
              <a:chOff x="698500" y="2768600"/>
              <a:chExt cx="1663700" cy="444500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698500" y="2768600"/>
                <a:ext cx="419100" cy="4445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03300" y="2933700"/>
                <a:ext cx="1358900" cy="1016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4" name="ZoneTexte 23"/>
            <p:cNvSpPr txBox="1"/>
            <p:nvPr/>
          </p:nvSpPr>
          <p:spPr>
            <a:xfrm rot="18975791">
              <a:off x="2354307" y="2985272"/>
              <a:ext cx="124088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prstClr val="black"/>
                  </a:solidFill>
                  <a:latin typeface="Calibri"/>
                </a:rPr>
                <a:t>Simulation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10725151" y="4253762"/>
            <a:ext cx="3327400" cy="2212476"/>
            <a:chOff x="3635375" y="2995862"/>
            <a:chExt cx="1663700" cy="1106238"/>
          </a:xfrm>
        </p:grpSpPr>
        <p:grpSp>
          <p:nvGrpSpPr>
            <p:cNvPr id="15" name="Groupe 14"/>
            <p:cNvGrpSpPr/>
            <p:nvPr/>
          </p:nvGrpSpPr>
          <p:grpSpPr>
            <a:xfrm>
              <a:off x="3635375" y="3657600"/>
              <a:ext cx="1663700" cy="444500"/>
              <a:chOff x="698500" y="2768600"/>
              <a:chExt cx="1663700" cy="444500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698500" y="2768600"/>
                <a:ext cx="419100" cy="4445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03300" y="2933700"/>
                <a:ext cx="1358900" cy="1016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5" name="ZoneTexte 24"/>
            <p:cNvSpPr txBox="1"/>
            <p:nvPr/>
          </p:nvSpPr>
          <p:spPr>
            <a:xfrm rot="18975791">
              <a:off x="3871602" y="2995862"/>
              <a:ext cx="11792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prstClr val="black"/>
                  </a:solidFill>
                  <a:latin typeface="Calibri"/>
                </a:rPr>
                <a:t>Emulation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13868401" y="4298990"/>
            <a:ext cx="3327400" cy="2167248"/>
            <a:chOff x="5207000" y="3018476"/>
            <a:chExt cx="1663700" cy="1083624"/>
          </a:xfrm>
        </p:grpSpPr>
        <p:grpSp>
          <p:nvGrpSpPr>
            <p:cNvPr id="18" name="Groupe 17"/>
            <p:cNvGrpSpPr/>
            <p:nvPr/>
          </p:nvGrpSpPr>
          <p:grpSpPr>
            <a:xfrm>
              <a:off x="5207000" y="3657600"/>
              <a:ext cx="1663700" cy="444500"/>
              <a:chOff x="698500" y="2768600"/>
              <a:chExt cx="1663700" cy="444500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698500" y="2768600"/>
                <a:ext cx="419100" cy="4445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03300" y="2933700"/>
                <a:ext cx="1358900" cy="1016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 rot="18975791">
              <a:off x="5433430" y="3018476"/>
              <a:ext cx="119689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prstClr val="black"/>
                  </a:solidFill>
                  <a:latin typeface="Calibri"/>
                </a:rPr>
                <a:t>Formation</a:t>
              </a:r>
            </a:p>
          </p:txBody>
        </p:sp>
      </p:grpSp>
      <p:sp>
        <p:nvSpPr>
          <p:cNvPr id="22" name="Ellipse 21"/>
          <p:cNvSpPr/>
          <p:nvPr/>
        </p:nvSpPr>
        <p:spPr>
          <a:xfrm>
            <a:off x="17481144" y="5498650"/>
            <a:ext cx="838200" cy="889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189646" y="5907078"/>
            <a:ext cx="5101472" cy="201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ZoneTexte 26"/>
          <p:cNvSpPr txBox="1"/>
          <p:nvPr/>
        </p:nvSpPr>
        <p:spPr>
          <a:xfrm rot="18975791">
            <a:off x="17771544" y="3391994"/>
            <a:ext cx="36550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4000" b="1" kern="1200" dirty="0">
                <a:solidFill>
                  <a:prstClr val="black"/>
                </a:solidFill>
                <a:latin typeface="Calibri"/>
              </a:rPr>
              <a:t>Maintenance et </a:t>
            </a:r>
            <a:br>
              <a:rPr lang="fr-FR" sz="4000" b="1" kern="1200" dirty="0">
                <a:solidFill>
                  <a:prstClr val="black"/>
                </a:solidFill>
                <a:latin typeface="Calibri"/>
              </a:rPr>
            </a:br>
            <a:r>
              <a:rPr lang="fr-FR" sz="4000" b="1" kern="1200" dirty="0">
                <a:solidFill>
                  <a:prstClr val="black"/>
                </a:solidFill>
                <a:latin typeface="Calibri"/>
              </a:rPr>
              <a:t>Optimisation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4592884" y="8461365"/>
            <a:ext cx="18224850" cy="3527466"/>
            <a:chOff x="2296442" y="3926410"/>
            <a:chExt cx="9112425" cy="1763733"/>
          </a:xfrm>
        </p:grpSpPr>
        <p:cxnSp>
          <p:nvCxnSpPr>
            <p:cNvPr id="34" name="Connecteur droit avec flèche 33"/>
            <p:cNvCxnSpPr/>
            <p:nvPr/>
          </p:nvCxnSpPr>
          <p:spPr>
            <a:xfrm>
              <a:off x="2296442" y="4271691"/>
              <a:ext cx="65640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6808292" y="4635413"/>
              <a:ext cx="4600575" cy="30549"/>
            </a:xfrm>
            <a:prstGeom prst="straightConnector1">
              <a:avLst/>
            </a:prstGeom>
            <a:ln w="571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6785198" y="4986599"/>
              <a:ext cx="4600575" cy="13859"/>
            </a:xfrm>
            <a:prstGeom prst="straightConnector1">
              <a:avLst/>
            </a:prstGeom>
            <a:ln w="571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flipV="1">
              <a:off x="8197921" y="5388405"/>
              <a:ext cx="3188829" cy="1"/>
            </a:xfrm>
            <a:prstGeom prst="straightConnector1">
              <a:avLst/>
            </a:prstGeom>
            <a:ln w="571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8394D94-71D0-49AE-B3BC-B618D6A0EDF4}"/>
                </a:ext>
              </a:extLst>
            </p:cNvPr>
            <p:cNvSpPr txBox="1"/>
            <p:nvPr/>
          </p:nvSpPr>
          <p:spPr>
            <a:xfrm>
              <a:off x="5034771" y="3926410"/>
              <a:ext cx="139958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srgbClr val="7F7F7F"/>
                  </a:solidFill>
                  <a:latin typeface="Calibri"/>
                </a:rPr>
                <a:t>ALFI </a:t>
              </a:r>
              <a:r>
                <a:rPr lang="fr-FR" sz="4000" b="1" kern="1200" dirty="0" err="1">
                  <a:solidFill>
                    <a:srgbClr val="7F7F7F"/>
                  </a:solidFill>
                  <a:latin typeface="Calibri"/>
                </a:rPr>
                <a:t>InSimul</a:t>
              </a:r>
              <a:endParaRPr lang="fr-FR" sz="4000" b="1" kern="1200" dirty="0">
                <a:solidFill>
                  <a:srgbClr val="7F7F7F"/>
                </a:solidFill>
                <a:latin typeface="Calibri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8394D94-71D0-49AE-B3BC-B618D6A0EDF4}"/>
                </a:ext>
              </a:extLst>
            </p:cNvPr>
            <p:cNvSpPr txBox="1"/>
            <p:nvPr/>
          </p:nvSpPr>
          <p:spPr>
            <a:xfrm>
              <a:off x="7503889" y="4275412"/>
              <a:ext cx="346841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srgbClr val="7F7F7F"/>
                  </a:solidFill>
                  <a:latin typeface="Calibri"/>
                </a:rPr>
                <a:t>SAV, hotline, </a:t>
              </a:r>
              <a:r>
                <a:rPr lang="fr-FR" sz="4000" b="1" kern="1200" dirty="0" err="1">
                  <a:solidFill>
                    <a:srgbClr val="7F7F7F"/>
                  </a:solidFill>
                  <a:latin typeface="Calibri"/>
                </a:rPr>
                <a:t>telemaintenance</a:t>
              </a:r>
              <a:r>
                <a:rPr lang="fr-FR" sz="4000" b="1" kern="1200" dirty="0">
                  <a:solidFill>
                    <a:srgbClr val="7F7F7F"/>
                  </a:solidFill>
                  <a:latin typeface="Calibri"/>
                </a:rPr>
                <a:t>…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8394D94-71D0-49AE-B3BC-B618D6A0EDF4}"/>
                </a:ext>
              </a:extLst>
            </p:cNvPr>
            <p:cNvSpPr txBox="1"/>
            <p:nvPr/>
          </p:nvSpPr>
          <p:spPr>
            <a:xfrm>
              <a:off x="9093658" y="4604386"/>
              <a:ext cx="120481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srgbClr val="7F7F7F"/>
                  </a:solidFill>
                  <a:latin typeface="Calibri"/>
                </a:rPr>
                <a:t>ALFI </a:t>
              </a:r>
              <a:r>
                <a:rPr lang="fr-FR" sz="4000" b="1" kern="1200" dirty="0" err="1">
                  <a:solidFill>
                    <a:srgbClr val="7F7F7F"/>
                  </a:solidFill>
                  <a:latin typeface="Calibri"/>
                </a:rPr>
                <a:t>InUse</a:t>
              </a:r>
              <a:endParaRPr lang="fr-FR" sz="4000" b="1" kern="1200" dirty="0">
                <a:solidFill>
                  <a:srgbClr val="7F7F7F"/>
                </a:solidFill>
                <a:latin typeface="Calibri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8394D94-71D0-49AE-B3BC-B618D6A0EDF4}"/>
                </a:ext>
              </a:extLst>
            </p:cNvPr>
            <p:cNvSpPr txBox="1"/>
            <p:nvPr/>
          </p:nvSpPr>
          <p:spPr>
            <a:xfrm>
              <a:off x="9075472" y="5031928"/>
              <a:ext cx="133902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srgbClr val="7F7F7F"/>
                  </a:solidFill>
                  <a:latin typeface="Calibri"/>
                </a:rPr>
                <a:t>ALFI </a:t>
              </a:r>
              <a:r>
                <a:rPr lang="fr-FR" sz="4000" b="1" kern="1200" dirty="0" err="1">
                  <a:solidFill>
                    <a:srgbClr val="7F7F7F"/>
                  </a:solidFill>
                  <a:latin typeface="Calibri"/>
                </a:rPr>
                <a:t>InView</a:t>
              </a:r>
              <a:endParaRPr lang="fr-FR" sz="4000" b="1" kern="1200" dirty="0">
                <a:solidFill>
                  <a:srgbClr val="7F7F7F"/>
                </a:solidFill>
                <a:latin typeface="Calibri"/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 flipV="1">
              <a:off x="8205117" y="5690142"/>
              <a:ext cx="3188829" cy="1"/>
            </a:xfrm>
            <a:prstGeom prst="straightConnector1">
              <a:avLst/>
            </a:prstGeom>
            <a:ln w="571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8394D94-71D0-49AE-B3BC-B618D6A0EDF4}"/>
                </a:ext>
              </a:extLst>
            </p:cNvPr>
            <p:cNvSpPr txBox="1"/>
            <p:nvPr/>
          </p:nvSpPr>
          <p:spPr>
            <a:xfrm>
              <a:off x="9082668" y="5333665"/>
              <a:ext cx="212333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4000" b="1" kern="1200" dirty="0">
                  <a:solidFill>
                    <a:srgbClr val="7F7F7F"/>
                  </a:solidFill>
                  <a:latin typeface="Calibri"/>
                </a:rPr>
                <a:t>Pièces de rechange</a:t>
              </a:r>
            </a:p>
          </p:txBody>
        </p:sp>
      </p:grp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1" t="353" r="12886" b="-353"/>
          <a:stretch/>
        </p:blipFill>
        <p:spPr>
          <a:xfrm>
            <a:off x="749301" y="9917912"/>
            <a:ext cx="4845050" cy="2529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103D94A-523B-4649-9D72-DEFCE844853A}"/>
              </a:ext>
            </a:extLst>
          </p:cNvPr>
          <p:cNvSpPr/>
          <p:nvPr/>
        </p:nvSpPr>
        <p:spPr>
          <a:xfrm>
            <a:off x="5424561" y="10555394"/>
            <a:ext cx="8443839" cy="1790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0" algn="l" defTabSz="1828800" hangingPunct="1"/>
            <a:r>
              <a:rPr lang="fr-FR" sz="3600" b="1" i="1" kern="1200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Cette approche a été labellisée </a:t>
            </a:r>
            <a:br>
              <a:rPr lang="fr-FR" sz="3600" b="1" i="1" kern="1200" dirty="0">
                <a:solidFill>
                  <a:srgbClr val="E7E6E6">
                    <a:lumMod val="25000"/>
                  </a:srgbClr>
                </a:solidFill>
                <a:latin typeface="Calibri"/>
              </a:rPr>
            </a:br>
            <a:r>
              <a:rPr lang="fr-FR" sz="3600" b="1" i="1" kern="1200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« Vitrine de l’industrie du futur » </a:t>
            </a:r>
          </a:p>
          <a:p>
            <a:pPr marL="914400" lvl="1" indent="0" algn="l" defTabSz="1828800" hangingPunct="1"/>
            <a:endParaRPr lang="fr-FR" sz="3600" b="1" i="1" kern="1200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pic>
        <p:nvPicPr>
          <p:cNvPr id="47" name="Image 46" descr="Nouveau logo pour les Vitrines Industrie du Futur !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17" y="6124955"/>
            <a:ext cx="3057634" cy="354114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161917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65266-308B-BC9F-296A-53C5E7B2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12424-292D-D708-288E-A92DFA5D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7" y="-48532"/>
            <a:ext cx="21964106" cy="1386501"/>
          </a:xfrm>
        </p:spPr>
        <p:txBody>
          <a:bodyPr/>
          <a:lstStyle/>
          <a:p>
            <a:r>
              <a:rPr lang="fr-FR" b="1" dirty="0"/>
              <a:t>Le jumeau numérique, IoT et IA</a:t>
            </a:r>
          </a:p>
        </p:txBody>
      </p:sp>
      <p:pic>
        <p:nvPicPr>
          <p:cNvPr id="26" name="Graphique 25" descr="Base de données">
            <a:extLst>
              <a:ext uri="{FF2B5EF4-FFF2-40B4-BE49-F238E27FC236}">
                <a16:creationId xmlns:a16="http://schemas.microsoft.com/office/drawing/2014/main" id="{E7E0F08D-0841-2D80-741D-E562BF6DE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0378" y="8604840"/>
            <a:ext cx="1828800" cy="1828800"/>
          </a:xfrm>
          <a:prstGeom prst="rect">
            <a:avLst/>
          </a:prstGeom>
        </p:spPr>
      </p:pic>
      <p:pic>
        <p:nvPicPr>
          <p:cNvPr id="27" name="Graphique 26" descr="Ordinateur">
            <a:extLst>
              <a:ext uri="{FF2B5EF4-FFF2-40B4-BE49-F238E27FC236}">
                <a16:creationId xmlns:a16="http://schemas.microsoft.com/office/drawing/2014/main" id="{76890414-F85C-9C9A-2DA5-308AD6472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74758" y="6319473"/>
            <a:ext cx="1828800" cy="1828800"/>
          </a:xfrm>
          <a:prstGeom prst="rect">
            <a:avLst/>
          </a:prstGeom>
        </p:spPr>
      </p:pic>
      <p:pic>
        <p:nvPicPr>
          <p:cNvPr id="28" name="Graphique 27" descr="Grue">
            <a:extLst>
              <a:ext uri="{FF2B5EF4-FFF2-40B4-BE49-F238E27FC236}">
                <a16:creationId xmlns:a16="http://schemas.microsoft.com/office/drawing/2014/main" id="{9710B72F-CDE3-35D2-A403-DD376C18C4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012982" y="6777988"/>
            <a:ext cx="682522" cy="682522"/>
          </a:xfrm>
          <a:prstGeom prst="rect">
            <a:avLst/>
          </a:prstGeom>
        </p:spPr>
      </p:pic>
      <p:pic>
        <p:nvPicPr>
          <p:cNvPr id="29" name="Graphique 28" descr="Ordinateur">
            <a:extLst>
              <a:ext uri="{FF2B5EF4-FFF2-40B4-BE49-F238E27FC236}">
                <a16:creationId xmlns:a16="http://schemas.microsoft.com/office/drawing/2014/main" id="{DA743BC2-11DE-E873-0128-454195302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56493" y="6319473"/>
            <a:ext cx="1828800" cy="1828800"/>
          </a:xfrm>
          <a:prstGeom prst="rect">
            <a:avLst/>
          </a:prstGeom>
        </p:spPr>
      </p:pic>
      <p:pic>
        <p:nvPicPr>
          <p:cNvPr id="30" name="Graphique 29" descr="Bâtiment">
            <a:extLst>
              <a:ext uri="{FF2B5EF4-FFF2-40B4-BE49-F238E27FC236}">
                <a16:creationId xmlns:a16="http://schemas.microsoft.com/office/drawing/2014/main" id="{2FBF5D75-EAAF-F864-AA93-7574765B77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992727" y="6840128"/>
            <a:ext cx="567832" cy="567832"/>
          </a:xfrm>
          <a:prstGeom prst="rect">
            <a:avLst/>
          </a:prstGeom>
        </p:spPr>
      </p:pic>
      <p:pic>
        <p:nvPicPr>
          <p:cNvPr id="32" name="Graphique 31" descr="Bâtiment">
            <a:extLst>
              <a:ext uri="{FF2B5EF4-FFF2-40B4-BE49-F238E27FC236}">
                <a16:creationId xmlns:a16="http://schemas.microsoft.com/office/drawing/2014/main" id="{116E74CA-96CB-58BE-BE5C-1B47524193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25853" y="11186620"/>
            <a:ext cx="1828800" cy="1828800"/>
          </a:xfrm>
          <a:prstGeom prst="rect">
            <a:avLst/>
          </a:prstGeom>
        </p:spPr>
      </p:pic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3D6BE39C-A907-4045-6EB6-424F5AD0F69A}"/>
              </a:ext>
            </a:extLst>
          </p:cNvPr>
          <p:cNvSpPr/>
          <p:nvPr/>
        </p:nvSpPr>
        <p:spPr>
          <a:xfrm>
            <a:off x="9365034" y="6669249"/>
            <a:ext cx="1440000" cy="90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0ACD48B2-DCB2-5989-CF7B-6A7D4744B236}"/>
              </a:ext>
            </a:extLst>
          </p:cNvPr>
          <p:cNvSpPr/>
          <p:nvPr/>
        </p:nvSpPr>
        <p:spPr>
          <a:xfrm>
            <a:off x="14779567" y="6669249"/>
            <a:ext cx="1440000" cy="90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22880575-A413-9103-13C9-74F0A9CF02AB}"/>
              </a:ext>
            </a:extLst>
          </p:cNvPr>
          <p:cNvSpPr/>
          <p:nvPr/>
        </p:nvSpPr>
        <p:spPr>
          <a:xfrm>
            <a:off x="12309943" y="11584497"/>
            <a:ext cx="1440000" cy="90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2569E1A7-85DF-7564-429C-BC702F23063D}"/>
              </a:ext>
            </a:extLst>
          </p:cNvPr>
          <p:cNvSpPr/>
          <p:nvPr/>
        </p:nvSpPr>
        <p:spPr>
          <a:xfrm rot="5400000">
            <a:off x="11121190" y="7869445"/>
            <a:ext cx="900000" cy="90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7222AA58-365B-4551-38F4-C73686732E7D}"/>
              </a:ext>
            </a:extLst>
          </p:cNvPr>
          <p:cNvSpPr/>
          <p:nvPr/>
        </p:nvSpPr>
        <p:spPr>
          <a:xfrm rot="16200000" flipV="1">
            <a:off x="12021190" y="7869445"/>
            <a:ext cx="900000" cy="90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9C018336-6497-AEB7-5C7A-FECD128DB1DC}"/>
              </a:ext>
            </a:extLst>
          </p:cNvPr>
          <p:cNvSpPr/>
          <p:nvPr/>
        </p:nvSpPr>
        <p:spPr>
          <a:xfrm rot="5400000">
            <a:off x="16557634" y="7872360"/>
            <a:ext cx="900000" cy="90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3E52A15F-33FA-DB67-F873-EB5653A93FAD}"/>
              </a:ext>
            </a:extLst>
          </p:cNvPr>
          <p:cNvSpPr/>
          <p:nvPr/>
        </p:nvSpPr>
        <p:spPr>
          <a:xfrm rot="16200000" flipV="1">
            <a:off x="17457634" y="7872360"/>
            <a:ext cx="900000" cy="90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Média1 (1) (1)">
            <a:hlinkClick r:id="" action="ppaction://media"/>
            <a:extLst>
              <a:ext uri="{FF2B5EF4-FFF2-40B4-BE49-F238E27FC236}">
                <a16:creationId xmlns:a16="http://schemas.microsoft.com/office/drawing/2014/main" id="{D70E787B-4CA3-5110-72AF-940EB4329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622" y="1516672"/>
            <a:ext cx="20609102" cy="115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53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1828800" hangingPunct="1">
              <a:defRPr/>
            </a:pPr>
            <a:fld id="{E5ED4E95-B741-1A40-86BC-09761A08F801}" type="slidenum">
              <a:rPr lang="fr-FR" kern="120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1828800" hangingPunct="1">
                <a:defRPr/>
              </a:pPr>
              <a:t>12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plateforme IoT, IA ALFI InUse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fr-FR" sz="4800" dirty="0"/>
              <a:t>Plan de maintenance préventive digitalisé</a:t>
            </a:r>
          </a:p>
          <a:p>
            <a:pPr>
              <a:spcBef>
                <a:spcPts val="1800"/>
              </a:spcBef>
            </a:pPr>
            <a:r>
              <a:rPr lang="fr-FR" sz="4800" dirty="0"/>
              <a:t>Rapports de production automatiques</a:t>
            </a:r>
            <a:br>
              <a:rPr lang="fr-FR" sz="4800" dirty="0"/>
            </a:br>
            <a:r>
              <a:rPr lang="fr-FR" sz="4800" dirty="0"/>
              <a:t>et argumentés</a:t>
            </a:r>
          </a:p>
          <a:p>
            <a:pPr>
              <a:spcBef>
                <a:spcPts val="1800"/>
              </a:spcBef>
            </a:pPr>
            <a:r>
              <a:rPr lang="fr-FR" sz="4800" dirty="0"/>
              <a:t>Diagnostic en ligne</a:t>
            </a:r>
          </a:p>
          <a:p>
            <a:pPr>
              <a:spcBef>
                <a:spcPts val="1800"/>
              </a:spcBef>
            </a:pPr>
            <a:r>
              <a:rPr lang="fr-FR" sz="4800" b="1" dirty="0"/>
              <a:t>Optimisation des opérations</a:t>
            </a:r>
            <a:r>
              <a:rPr lang="fr-FR" sz="4800" dirty="0"/>
              <a:t>, </a:t>
            </a:r>
            <a:br>
              <a:rPr lang="fr-FR" sz="4800" dirty="0"/>
            </a:br>
            <a:r>
              <a:rPr lang="fr-FR" sz="4800" dirty="0"/>
              <a:t>mesure des temps de cycles et des temps d’attentes,</a:t>
            </a:r>
          </a:p>
          <a:p>
            <a:pPr>
              <a:spcBef>
                <a:spcPts val="1800"/>
              </a:spcBef>
            </a:pPr>
            <a:r>
              <a:rPr lang="fr-FR" sz="4800" dirty="0"/>
              <a:t>Aide aux opérateur (tutos, documentation technique…)</a:t>
            </a:r>
          </a:p>
          <a:p>
            <a:pPr>
              <a:spcBef>
                <a:spcPts val="1800"/>
              </a:spcBef>
            </a:pPr>
            <a:r>
              <a:rPr lang="fr-FR" sz="4800" dirty="0"/>
              <a:t>Suivi qualité produit</a:t>
            </a:r>
          </a:p>
          <a:p>
            <a:pPr>
              <a:spcBef>
                <a:spcPts val="1800"/>
              </a:spcBef>
            </a:pPr>
            <a:r>
              <a:rPr lang="fr-FR" sz="4800" dirty="0" err="1"/>
              <a:t>Chatbot</a:t>
            </a:r>
            <a:r>
              <a:rPr lang="fr-FR" sz="4800" dirty="0"/>
              <a:t> IA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3818326" y="2920317"/>
            <a:ext cx="6805748" cy="4290370"/>
            <a:chOff x="5349240" y="2322312"/>
            <a:chExt cx="3402874" cy="2145185"/>
          </a:xfrm>
        </p:grpSpPr>
        <p:pic>
          <p:nvPicPr>
            <p:cNvPr id="5" name="Shape 118" descr="Résultat de recherche d'images pour &quot;tablette industrielle&quot;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9240" y="2322312"/>
              <a:ext cx="3402874" cy="2145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120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9079" y="2538667"/>
              <a:ext cx="2983195" cy="1712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Shape 128"/>
          <p:cNvGrpSpPr/>
          <p:nvPr/>
        </p:nvGrpSpPr>
        <p:grpSpPr>
          <a:xfrm>
            <a:off x="16705550" y="5150149"/>
            <a:ext cx="7426004" cy="4416734"/>
            <a:chOff x="5450589" y="1305393"/>
            <a:chExt cx="3338622" cy="2205687"/>
          </a:xfrm>
        </p:grpSpPr>
        <p:grpSp>
          <p:nvGrpSpPr>
            <p:cNvPr id="9" name="Shape 129"/>
            <p:cNvGrpSpPr/>
            <p:nvPr/>
          </p:nvGrpSpPr>
          <p:grpSpPr>
            <a:xfrm>
              <a:off x="5450589" y="1305393"/>
              <a:ext cx="3338622" cy="2205687"/>
              <a:chOff x="5482289" y="1305393"/>
              <a:chExt cx="3338622" cy="2205687"/>
            </a:xfrm>
          </p:grpSpPr>
          <p:pic>
            <p:nvPicPr>
              <p:cNvPr id="11" name="Shape 130" descr="Résultat de recherche d'images pour &quot;tablette industrielle&quot;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82289" y="1305393"/>
                <a:ext cx="3338622" cy="22056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Shape 131"/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74125" y="1521650"/>
                <a:ext cx="2956499" cy="1791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" name="Shape 132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7621" y="1506004"/>
              <a:ext cx="2941298" cy="17911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Shape 142"/>
          <p:cNvGrpSpPr/>
          <p:nvPr/>
        </p:nvGrpSpPr>
        <p:grpSpPr>
          <a:xfrm>
            <a:off x="15861638" y="8012545"/>
            <a:ext cx="7847436" cy="4530862"/>
            <a:chOff x="5495073" y="1297041"/>
            <a:chExt cx="3325837" cy="2225539"/>
          </a:xfrm>
        </p:grpSpPr>
        <p:pic>
          <p:nvPicPr>
            <p:cNvPr id="14" name="Shape 143" descr="Résultat de recherche d'images pour &quot;tablette industrielle&quot;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5073" y="1297041"/>
              <a:ext cx="3325837" cy="2225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44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125" y="1521650"/>
              <a:ext cx="2956499" cy="17911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46627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E9339-5BE2-57F8-C553-DE0E2029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125BD-6F5D-4394-0B35-6EC875B8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/>
              <a:t>Moteur d'IA pour les séries temporelles</a:t>
            </a:r>
          </a:p>
        </p:txBody>
      </p:sp>
      <p:pic>
        <p:nvPicPr>
          <p:cNvPr id="1626" name="Picture 2">
            <a:extLst>
              <a:ext uri="{FF2B5EF4-FFF2-40B4-BE49-F238E27FC236}">
                <a16:creationId xmlns:a16="http://schemas.microsoft.com/office/drawing/2014/main" id="{6B6EE65E-7A97-5500-6609-71B765CE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5733" y="3786539"/>
            <a:ext cx="6244166" cy="24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7" name="ZoneTexte 1626">
            <a:extLst>
              <a:ext uri="{FF2B5EF4-FFF2-40B4-BE49-F238E27FC236}">
                <a16:creationId xmlns:a16="http://schemas.microsoft.com/office/drawing/2014/main" id="{2383E04C-2F8A-1CB0-21ED-09B2DBCC2CC6}"/>
              </a:ext>
            </a:extLst>
          </p:cNvPr>
          <p:cNvSpPr txBox="1"/>
          <p:nvPr/>
        </p:nvSpPr>
        <p:spPr>
          <a:xfrm>
            <a:off x="1845732" y="6249360"/>
            <a:ext cx="6244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kern="1200" dirty="0">
                <a:latin typeface="Avenir" panose="02000503020000020003" pitchFamily="2" charset="0"/>
              </a:rPr>
              <a:t>Opérateurs basés sur Python accédant facilement </a:t>
            </a:r>
            <a:r>
              <a:rPr lang="fr-FR" sz="2400" dirty="0">
                <a:latin typeface="Avenir" panose="02000503020000020003" pitchFamily="2" charset="0"/>
              </a:rPr>
              <a:t>en </a:t>
            </a:r>
            <a:r>
              <a:rPr lang="fr-FR" sz="2400" dirty="0" err="1">
                <a:latin typeface="Avenir" panose="02000503020000020003" pitchFamily="2" charset="0"/>
              </a:rPr>
              <a:t>low</a:t>
            </a:r>
            <a:r>
              <a:rPr lang="fr-FR" sz="2400" kern="1200" dirty="0">
                <a:latin typeface="Avenir" panose="02000503020000020003" pitchFamily="2" charset="0"/>
              </a:rPr>
              <a:t> code</a:t>
            </a:r>
          </a:p>
        </p:txBody>
      </p:sp>
      <p:pic>
        <p:nvPicPr>
          <p:cNvPr id="1628" name="Image 1627">
            <a:extLst>
              <a:ext uri="{FF2B5EF4-FFF2-40B4-BE49-F238E27FC236}">
                <a16:creationId xmlns:a16="http://schemas.microsoft.com/office/drawing/2014/main" id="{52376774-3FA6-4274-973D-F7C73DE34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5745" y="3281317"/>
            <a:ext cx="6671734" cy="2080642"/>
          </a:xfrm>
          <a:prstGeom prst="rect">
            <a:avLst/>
          </a:prstGeom>
        </p:spPr>
      </p:pic>
      <p:sp>
        <p:nvSpPr>
          <p:cNvPr id="1629" name="ZoneTexte 1628">
            <a:extLst>
              <a:ext uri="{FF2B5EF4-FFF2-40B4-BE49-F238E27FC236}">
                <a16:creationId xmlns:a16="http://schemas.microsoft.com/office/drawing/2014/main" id="{0BCA5918-757A-6366-308C-6624E12D47A9}"/>
              </a:ext>
            </a:extLst>
          </p:cNvPr>
          <p:cNvSpPr txBox="1"/>
          <p:nvPr/>
        </p:nvSpPr>
        <p:spPr>
          <a:xfrm>
            <a:off x="15035745" y="5397264"/>
            <a:ext cx="9325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000" kern="1200">
                <a:latin typeface="Bitter" pitchFamily="2" charset="0"/>
                <a:ea typeface="+mn-ea"/>
              </a:defRPr>
            </a:lvl1pPr>
          </a:lstStyle>
          <a:p>
            <a:r>
              <a:rPr lang="fr-FR" sz="2400" dirty="0">
                <a:latin typeface="Avenir" panose="02000503020000020003" pitchFamily="2" charset="0"/>
              </a:rPr>
              <a:t>Prise en charge de l'échantillonnage irrégulier des données qui optimise le volume des données et discrétise précisément les phénomènes lorsqu'ils apparaissent (10kHz, &lt;Hz)</a:t>
            </a:r>
          </a:p>
        </p:txBody>
      </p:sp>
      <p:cxnSp>
        <p:nvCxnSpPr>
          <p:cNvPr id="1630" name="Straight Connector 50">
            <a:extLst>
              <a:ext uri="{FF2B5EF4-FFF2-40B4-BE49-F238E27FC236}">
                <a16:creationId xmlns:a16="http://schemas.microsoft.com/office/drawing/2014/main" id="{6F956D59-8203-3D87-6DBF-87051012A5A1}"/>
              </a:ext>
            </a:extLst>
          </p:cNvPr>
          <p:cNvCxnSpPr>
            <a:cxnSpLocks/>
            <a:stCxn id="1626" idx="3"/>
            <a:endCxn id="1642" idx="0"/>
          </p:cNvCxnSpPr>
          <p:nvPr/>
        </p:nvCxnSpPr>
        <p:spPr>
          <a:xfrm>
            <a:off x="8089899" y="5009570"/>
            <a:ext cx="3169478" cy="222400"/>
          </a:xfrm>
          <a:prstGeom prst="bentConnector2">
            <a:avLst/>
          </a:prstGeom>
          <a:ln w="28575">
            <a:solidFill>
              <a:srgbClr val="FFB6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1" name="Straight Connector 50">
            <a:extLst>
              <a:ext uri="{FF2B5EF4-FFF2-40B4-BE49-F238E27FC236}">
                <a16:creationId xmlns:a16="http://schemas.microsoft.com/office/drawing/2014/main" id="{BEEC8B88-7236-79DB-D818-3C9C442AC04C}"/>
              </a:ext>
            </a:extLst>
          </p:cNvPr>
          <p:cNvCxnSpPr>
            <a:cxnSpLocks/>
            <a:stCxn id="1628" idx="1"/>
            <a:endCxn id="1642" idx="0"/>
          </p:cNvCxnSpPr>
          <p:nvPr/>
        </p:nvCxnSpPr>
        <p:spPr>
          <a:xfrm rot="10800000" flipV="1">
            <a:off x="11259376" y="4321638"/>
            <a:ext cx="3776368" cy="910332"/>
          </a:xfrm>
          <a:prstGeom prst="bentConnector2">
            <a:avLst/>
          </a:prstGeom>
          <a:ln w="28575">
            <a:solidFill>
              <a:srgbClr val="FFB6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2" name="Picture 4">
            <a:extLst>
              <a:ext uri="{FF2B5EF4-FFF2-40B4-BE49-F238E27FC236}">
                <a16:creationId xmlns:a16="http://schemas.microsoft.com/office/drawing/2014/main" id="{EB2AD741-FED8-8C49-4608-A5124877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000" y="8897196"/>
            <a:ext cx="4539000" cy="29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3" name="ZoneTexte 1632">
            <a:extLst>
              <a:ext uri="{FF2B5EF4-FFF2-40B4-BE49-F238E27FC236}">
                <a16:creationId xmlns:a16="http://schemas.microsoft.com/office/drawing/2014/main" id="{88A6B165-0C50-5108-C452-78BC440A2FAB}"/>
              </a:ext>
            </a:extLst>
          </p:cNvPr>
          <p:cNvSpPr txBox="1"/>
          <p:nvPr/>
        </p:nvSpPr>
        <p:spPr>
          <a:xfrm>
            <a:off x="3081001" y="11871784"/>
            <a:ext cx="8368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00" kern="1200">
                <a:latin typeface="Bitter" pitchFamily="2" charset="0"/>
                <a:ea typeface="+mn-ea"/>
              </a:defRPr>
            </a:lvl1pPr>
          </a:lstStyle>
          <a:p>
            <a:r>
              <a:rPr lang="fr-FR" sz="2400" dirty="0">
                <a:latin typeface="Avenir" panose="02000503020000020003" pitchFamily="2" charset="0"/>
              </a:rPr>
              <a:t>Permettre les meilleurs cas d'utilisation dans le domaine de la fabrication : </a:t>
            </a:r>
          </a:p>
          <a:p>
            <a:r>
              <a:rPr lang="fr-FR" sz="2400" dirty="0">
                <a:latin typeface="Avenir" panose="02000503020000020003" pitchFamily="2" charset="0"/>
              </a:rPr>
              <a:t>Ecarts, km0, RUL, optimisation, amélioration continue...</a:t>
            </a:r>
          </a:p>
        </p:txBody>
      </p:sp>
      <p:cxnSp>
        <p:nvCxnSpPr>
          <p:cNvPr id="1634" name="Straight Connector 50">
            <a:extLst>
              <a:ext uri="{FF2B5EF4-FFF2-40B4-BE49-F238E27FC236}">
                <a16:creationId xmlns:a16="http://schemas.microsoft.com/office/drawing/2014/main" id="{EA4D32DA-3DC0-F07A-D634-ACB9C7E778D5}"/>
              </a:ext>
            </a:extLst>
          </p:cNvPr>
          <p:cNvCxnSpPr>
            <a:cxnSpLocks/>
            <a:stCxn id="1632" idx="3"/>
            <a:endCxn id="1642" idx="1"/>
          </p:cNvCxnSpPr>
          <p:nvPr/>
        </p:nvCxnSpPr>
        <p:spPr>
          <a:xfrm flipV="1">
            <a:off x="7620001" y="6744086"/>
            <a:ext cx="2585890" cy="3640404"/>
          </a:xfrm>
          <a:prstGeom prst="bentConnector3">
            <a:avLst>
              <a:gd name="adj1" fmla="val 50000"/>
            </a:avLst>
          </a:prstGeom>
          <a:ln w="28575">
            <a:solidFill>
              <a:srgbClr val="FFB6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5" name="Image 1634">
            <a:extLst>
              <a:ext uri="{FF2B5EF4-FFF2-40B4-BE49-F238E27FC236}">
                <a16:creationId xmlns:a16="http://schemas.microsoft.com/office/drawing/2014/main" id="{2161500A-D93B-9922-B8ED-E82599213F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7285" y="7225633"/>
            <a:ext cx="3942270" cy="2080642"/>
          </a:xfrm>
          <a:prstGeom prst="rect">
            <a:avLst/>
          </a:prstGeom>
        </p:spPr>
      </p:pic>
      <p:sp>
        <p:nvSpPr>
          <p:cNvPr id="1636" name="ZoneTexte 1635">
            <a:extLst>
              <a:ext uri="{FF2B5EF4-FFF2-40B4-BE49-F238E27FC236}">
                <a16:creationId xmlns:a16="http://schemas.microsoft.com/office/drawing/2014/main" id="{6373C0E2-63AC-342A-EA8F-999C153ED4F7}"/>
              </a:ext>
            </a:extLst>
          </p:cNvPr>
          <p:cNvSpPr txBox="1"/>
          <p:nvPr/>
        </p:nvSpPr>
        <p:spPr>
          <a:xfrm>
            <a:off x="16057284" y="9309523"/>
            <a:ext cx="747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000" kern="1200">
                <a:latin typeface="Bitter" pitchFamily="2" charset="0"/>
                <a:ea typeface="+mn-ea"/>
              </a:defRPr>
            </a:lvl1pPr>
          </a:lstStyle>
          <a:p>
            <a:r>
              <a:rPr lang="fr-FR" sz="2400" dirty="0">
                <a:latin typeface="Avenir" panose="02000503020000020003" pitchFamily="2" charset="0"/>
              </a:rPr>
              <a:t>Modulaire et évolutif pour maximiser la réutilisation</a:t>
            </a:r>
          </a:p>
        </p:txBody>
      </p:sp>
      <p:cxnSp>
        <p:nvCxnSpPr>
          <p:cNvPr id="1637" name="Straight Connector 50">
            <a:extLst>
              <a:ext uri="{FF2B5EF4-FFF2-40B4-BE49-F238E27FC236}">
                <a16:creationId xmlns:a16="http://schemas.microsoft.com/office/drawing/2014/main" id="{A8C0488A-ADD2-DED8-2173-498E4BC6C4EB}"/>
              </a:ext>
            </a:extLst>
          </p:cNvPr>
          <p:cNvCxnSpPr>
            <a:cxnSpLocks/>
            <a:stCxn id="1635" idx="1"/>
            <a:endCxn id="1642" idx="3"/>
          </p:cNvCxnSpPr>
          <p:nvPr/>
        </p:nvCxnSpPr>
        <p:spPr>
          <a:xfrm rot="10800000">
            <a:off x="12312860" y="6744086"/>
            <a:ext cx="3744424" cy="1521868"/>
          </a:xfrm>
          <a:prstGeom prst="bentConnector3">
            <a:avLst>
              <a:gd name="adj1" fmla="val 50000"/>
            </a:avLst>
          </a:prstGeom>
          <a:ln w="28575">
            <a:solidFill>
              <a:srgbClr val="FFB6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" name="Image 1638">
            <a:extLst>
              <a:ext uri="{FF2B5EF4-FFF2-40B4-BE49-F238E27FC236}">
                <a16:creationId xmlns:a16="http://schemas.microsoft.com/office/drawing/2014/main" id="{67DDF8A3-F71F-3C85-2668-AE5054302D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800" y="10714232"/>
            <a:ext cx="6959600" cy="1625600"/>
          </a:xfrm>
          <a:prstGeom prst="rect">
            <a:avLst/>
          </a:prstGeom>
        </p:spPr>
      </p:pic>
      <p:cxnSp>
        <p:nvCxnSpPr>
          <p:cNvPr id="1640" name="Straight Connector 50">
            <a:extLst>
              <a:ext uri="{FF2B5EF4-FFF2-40B4-BE49-F238E27FC236}">
                <a16:creationId xmlns:a16="http://schemas.microsoft.com/office/drawing/2014/main" id="{46480883-E0AF-4431-61E6-CAC090C203DA}"/>
              </a:ext>
            </a:extLst>
          </p:cNvPr>
          <p:cNvCxnSpPr>
            <a:cxnSpLocks/>
            <a:stCxn id="1639" idx="1"/>
            <a:endCxn id="1642" idx="2"/>
          </p:cNvCxnSpPr>
          <p:nvPr/>
        </p:nvCxnSpPr>
        <p:spPr>
          <a:xfrm rot="10800000">
            <a:off x="11259376" y="8256205"/>
            <a:ext cx="3744424" cy="3270830"/>
          </a:xfrm>
          <a:prstGeom prst="bentConnector2">
            <a:avLst/>
          </a:prstGeom>
          <a:ln w="28575">
            <a:solidFill>
              <a:srgbClr val="FFB6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1" name="ZoneTexte 1640">
            <a:extLst>
              <a:ext uri="{FF2B5EF4-FFF2-40B4-BE49-F238E27FC236}">
                <a16:creationId xmlns:a16="http://schemas.microsoft.com/office/drawing/2014/main" id="{713EC12D-79CE-A596-1194-1F5E673DB540}"/>
              </a:ext>
            </a:extLst>
          </p:cNvPr>
          <p:cNvSpPr txBox="1"/>
          <p:nvPr/>
        </p:nvSpPr>
        <p:spPr>
          <a:xfrm>
            <a:off x="15003800" y="12377748"/>
            <a:ext cx="710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000" kern="1200">
                <a:latin typeface="Bitter" pitchFamily="2" charset="0"/>
                <a:ea typeface="+mn-ea"/>
              </a:defRPr>
            </a:lvl1pPr>
          </a:lstStyle>
          <a:p>
            <a:r>
              <a:rPr lang="fr-FR" sz="2400" dirty="0">
                <a:latin typeface="Avenir" panose="02000503020000020003" pitchFamily="2" charset="0"/>
              </a:rPr>
              <a:t>Augmentée par une modélisation ML externe dédiée aux clients</a:t>
            </a:r>
          </a:p>
        </p:txBody>
      </p:sp>
      <p:pic>
        <p:nvPicPr>
          <p:cNvPr id="1642" name="Image 1641">
            <a:extLst>
              <a:ext uri="{FF2B5EF4-FFF2-40B4-BE49-F238E27FC236}">
                <a16:creationId xmlns:a16="http://schemas.microsoft.com/office/drawing/2014/main" id="{FC6AD668-DABE-09CC-B7BD-556048ACB8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891" y="5231970"/>
            <a:ext cx="2106970" cy="3024232"/>
          </a:xfrm>
          <a:prstGeom prst="rect">
            <a:avLst/>
          </a:prstGeom>
          <a:ln>
            <a:solidFill>
              <a:srgbClr val="FFB60F"/>
            </a:solidFill>
          </a:ln>
        </p:spPr>
      </p:pic>
      <p:grpSp>
        <p:nvGrpSpPr>
          <p:cNvPr id="1654" name="Groupe 1653">
            <a:extLst>
              <a:ext uri="{FF2B5EF4-FFF2-40B4-BE49-F238E27FC236}">
                <a16:creationId xmlns:a16="http://schemas.microsoft.com/office/drawing/2014/main" id="{78B13DAD-E243-2375-85A1-562395A20CA2}"/>
              </a:ext>
            </a:extLst>
          </p:cNvPr>
          <p:cNvGrpSpPr/>
          <p:nvPr/>
        </p:nvGrpSpPr>
        <p:grpSpPr>
          <a:xfrm>
            <a:off x="21396530" y="3886983"/>
            <a:ext cx="1170120" cy="1050458"/>
            <a:chOff x="10916732" y="1130458"/>
            <a:chExt cx="650028" cy="650434"/>
          </a:xfrm>
        </p:grpSpPr>
        <p:sp>
          <p:nvSpPr>
            <p:cNvPr id="1653" name="Ellipse 1652">
              <a:extLst>
                <a:ext uri="{FF2B5EF4-FFF2-40B4-BE49-F238E27FC236}">
                  <a16:creationId xmlns:a16="http://schemas.microsoft.com/office/drawing/2014/main" id="{20275363-9AD5-03BC-2179-1B8C29AE4C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16732" y="1130458"/>
              <a:ext cx="650028" cy="6504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pic>
          <p:nvPicPr>
            <p:cNvPr id="1651" name="Image 1650">
              <a:extLst>
                <a:ext uri="{FF2B5EF4-FFF2-40B4-BE49-F238E27FC236}">
                  <a16:creationId xmlns:a16="http://schemas.microsoft.com/office/drawing/2014/main" id="{D60E9660-1F20-652B-010E-94E342E4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1085417" y="1300387"/>
              <a:ext cx="349879" cy="328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4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F371D-FEC1-0B0B-7E54-2C06E97F0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447EF-6881-37B9-EBDC-1B2D61DB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600" dirty="0"/>
              <a:t>Intégration de l’IA : </a:t>
            </a:r>
            <a:r>
              <a:rPr lang="fr-FR" sz="5600" dirty="0" err="1"/>
              <a:t>chatbot</a:t>
            </a:r>
            <a:r>
              <a:rPr lang="fr-FR" sz="5600" dirty="0"/>
              <a:t> AIDY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0B85A7-F737-2AAD-6F89-24AFA10E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07" y="4759473"/>
            <a:ext cx="15169226" cy="6205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800" b="1" dirty="0">
                <a:solidFill>
                  <a:srgbClr val="92D050"/>
                </a:solidFill>
              </a:rPr>
              <a:t>Capitalisation des connaissances terrain</a:t>
            </a:r>
          </a:p>
          <a:p>
            <a:pPr lvl="1"/>
            <a:r>
              <a:rPr lang="fr-FR" sz="4000" dirty="0"/>
              <a:t>Expertise à la portée du terrain</a:t>
            </a:r>
          </a:p>
          <a:p>
            <a:pPr lvl="1"/>
            <a:r>
              <a:rPr lang="fr-FR" sz="4000" dirty="0"/>
              <a:t>Plan de maintenance préventive digitalisé</a:t>
            </a:r>
          </a:p>
          <a:p>
            <a:pPr lvl="1"/>
            <a:r>
              <a:rPr lang="fr-FR" sz="4000" dirty="0"/>
              <a:t>Rapports de production automatiques</a:t>
            </a:r>
            <a:br>
              <a:rPr lang="fr-FR" sz="4000" dirty="0"/>
            </a:br>
            <a:r>
              <a:rPr lang="fr-FR" sz="4000" dirty="0"/>
              <a:t>et argumentés</a:t>
            </a:r>
          </a:p>
          <a:p>
            <a:pPr lvl="1"/>
            <a:r>
              <a:rPr lang="fr-FR" sz="4000" dirty="0"/>
              <a:t>Tickets d’intervention</a:t>
            </a:r>
          </a:p>
          <a:p>
            <a:pPr lvl="1"/>
            <a:r>
              <a:rPr lang="fr-FR" sz="4000" dirty="0"/>
              <a:t>Notices</a:t>
            </a:r>
          </a:p>
          <a:p>
            <a:pPr lvl="1"/>
            <a:endParaRPr lang="fr-FR" sz="4800" dirty="0"/>
          </a:p>
          <a:p>
            <a:r>
              <a:rPr lang="fr-FR" sz="4000" dirty="0"/>
              <a:t>AIDY permet à la machine de dialoguer en langage naturel et de digérer l’ensemble de l’expertise disponible</a:t>
            </a:r>
          </a:p>
          <a:p>
            <a:r>
              <a:rPr lang="fr-FR" sz="4000" dirty="0"/>
              <a:t>L’opérateur est « augmenté »</a:t>
            </a:r>
          </a:p>
          <a:p>
            <a:r>
              <a:rPr lang="fr-FR" sz="4000" dirty="0"/>
              <a:t>Le taux de disponibilité augmente et les appels vers la hotline chutent de 30 à 50%</a:t>
            </a:r>
          </a:p>
          <a:p>
            <a:pPr marL="0" indent="0">
              <a:buNone/>
            </a:pPr>
            <a:r>
              <a:rPr lang="fr-FR" sz="40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C76FB0-326B-FE61-684C-37495F72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5ED4E95-B741-1A40-86BC-09761A08F801}" type="slidenum">
              <a:rPr lang="fr-FR" kern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828800" hangingPunct="1">
                <a:defRPr/>
              </a:pPr>
              <a:t>14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Shape 128">
            <a:extLst>
              <a:ext uri="{FF2B5EF4-FFF2-40B4-BE49-F238E27FC236}">
                <a16:creationId xmlns:a16="http://schemas.microsoft.com/office/drawing/2014/main" id="{D72ADD97-8793-88C3-595D-4A4F072EB558}"/>
              </a:ext>
            </a:extLst>
          </p:cNvPr>
          <p:cNvGrpSpPr/>
          <p:nvPr/>
        </p:nvGrpSpPr>
        <p:grpSpPr>
          <a:xfrm>
            <a:off x="16705550" y="5150149"/>
            <a:ext cx="7426004" cy="4416734"/>
            <a:chOff x="5450589" y="1305393"/>
            <a:chExt cx="3338622" cy="2205687"/>
          </a:xfrm>
        </p:grpSpPr>
        <p:grpSp>
          <p:nvGrpSpPr>
            <p:cNvPr id="9" name="Shape 129">
              <a:extLst>
                <a:ext uri="{FF2B5EF4-FFF2-40B4-BE49-F238E27FC236}">
                  <a16:creationId xmlns:a16="http://schemas.microsoft.com/office/drawing/2014/main" id="{A9635717-B428-BE19-D0C0-A5C25ED2A709}"/>
                </a:ext>
              </a:extLst>
            </p:cNvPr>
            <p:cNvGrpSpPr/>
            <p:nvPr/>
          </p:nvGrpSpPr>
          <p:grpSpPr>
            <a:xfrm>
              <a:off x="5450589" y="1305393"/>
              <a:ext cx="3338622" cy="2205687"/>
              <a:chOff x="5482289" y="1305393"/>
              <a:chExt cx="3338622" cy="2205687"/>
            </a:xfrm>
          </p:grpSpPr>
          <p:pic>
            <p:nvPicPr>
              <p:cNvPr id="11" name="Shape 130" descr="Résultat de recherche d'images pour &quot;tablette industrielle&quot;">
                <a:extLst>
                  <a:ext uri="{FF2B5EF4-FFF2-40B4-BE49-F238E27FC236}">
                    <a16:creationId xmlns:a16="http://schemas.microsoft.com/office/drawing/2014/main" id="{A525D821-F950-A70B-7535-8B445025BAC3}"/>
                  </a:ext>
                </a:extLst>
              </p:cNvPr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82289" y="1305393"/>
                <a:ext cx="3338622" cy="22056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Shape 131">
                <a:extLst>
                  <a:ext uri="{FF2B5EF4-FFF2-40B4-BE49-F238E27FC236}">
                    <a16:creationId xmlns:a16="http://schemas.microsoft.com/office/drawing/2014/main" id="{75B680D3-F418-73AC-FC02-73B306F29371}"/>
                  </a:ext>
                </a:extLst>
              </p:cNvPr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74125" y="1521650"/>
                <a:ext cx="2956499" cy="1791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" name="Shape 132">
              <a:extLst>
                <a:ext uri="{FF2B5EF4-FFF2-40B4-BE49-F238E27FC236}">
                  <a16:creationId xmlns:a16="http://schemas.microsoft.com/office/drawing/2014/main" id="{45440F49-DBA3-0189-BF20-08C3CA55C539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7621" y="1506004"/>
              <a:ext cx="2941298" cy="17911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Shape 142">
            <a:extLst>
              <a:ext uri="{FF2B5EF4-FFF2-40B4-BE49-F238E27FC236}">
                <a16:creationId xmlns:a16="http://schemas.microsoft.com/office/drawing/2014/main" id="{8C9EC5AA-04F2-A9F8-0913-69EB54113F3B}"/>
              </a:ext>
            </a:extLst>
          </p:cNvPr>
          <p:cNvGrpSpPr/>
          <p:nvPr/>
        </p:nvGrpSpPr>
        <p:grpSpPr>
          <a:xfrm>
            <a:off x="15861638" y="8012545"/>
            <a:ext cx="7847436" cy="4530862"/>
            <a:chOff x="5495073" y="1297041"/>
            <a:chExt cx="3325837" cy="2225539"/>
          </a:xfrm>
        </p:grpSpPr>
        <p:pic>
          <p:nvPicPr>
            <p:cNvPr id="14" name="Shape 143" descr="Résultat de recherche d'images pour &quot;tablette industrielle&quot;">
              <a:extLst>
                <a:ext uri="{FF2B5EF4-FFF2-40B4-BE49-F238E27FC236}">
                  <a16:creationId xmlns:a16="http://schemas.microsoft.com/office/drawing/2014/main" id="{B3C770C2-1F2D-13EB-8BC0-EB577F1641A0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5073" y="1297041"/>
              <a:ext cx="3325837" cy="2225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44">
              <a:extLst>
                <a:ext uri="{FF2B5EF4-FFF2-40B4-BE49-F238E27FC236}">
                  <a16:creationId xmlns:a16="http://schemas.microsoft.com/office/drawing/2014/main" id="{D1B9D2D8-1D16-1C4C-CE07-764043CCE941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125" y="1521650"/>
              <a:ext cx="2956499" cy="1791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EB783E88-6763-7EDC-9626-8FC1A88BB15A}"/>
              </a:ext>
            </a:extLst>
          </p:cNvPr>
          <p:cNvSpPr txBox="1">
            <a:spLocks/>
          </p:cNvSpPr>
          <p:nvPr/>
        </p:nvSpPr>
        <p:spPr>
          <a:xfrm>
            <a:off x="465198" y="-152239"/>
            <a:ext cx="18288000" cy="25290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fr-FR" sz="6400" b="1" dirty="0">
                <a:solidFill>
                  <a:srgbClr val="92D050"/>
                </a:solidFill>
                <a:latin typeface="Calibri Light"/>
              </a:rPr>
              <a:t>Votre usine numérique par un expert de l’industrie</a:t>
            </a:r>
          </a:p>
        </p:txBody>
      </p:sp>
      <p:pic>
        <p:nvPicPr>
          <p:cNvPr id="16" name="Image 15" descr="Une image contenant jouet, dessin humoristique, Silhouette d’animal, figurine&#10;&#10;Description générée automatiquement">
            <a:extLst>
              <a:ext uri="{FF2B5EF4-FFF2-40B4-BE49-F238E27FC236}">
                <a16:creationId xmlns:a16="http://schemas.microsoft.com/office/drawing/2014/main" id="{122FEBB5-AC13-B71B-A2EA-8DF573E71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05" b="90869" l="9961" r="89893">
                        <a14:foregroundMark x1="24414" y1="9570" x2="24414" y2="9570"/>
                        <a14:foregroundMark x1="76758" y1="8154" x2="76758" y2="8154"/>
                        <a14:foregroundMark x1="34082" y1="89453" x2="34082" y2="89453"/>
                        <a14:foregroundMark x1="61182" y1="90869" x2="61182" y2="90869"/>
                        <a14:foregroundMark x1="66162" y1="10986" x2="66162" y2="10986"/>
                        <a14:foregroundMark x1="36816" y1="14941" x2="36816" y2="14941"/>
                        <a14:foregroundMark x1="35840" y1="11816" x2="35840" y2="11816"/>
                        <a14:foregroundMark x1="35498" y1="11914" x2="35498" y2="11914"/>
                        <a14:backgroundMark x1="51611" y1="88672" x2="51611" y2="88672"/>
                        <a14:backgroundMark x1="50684" y1="90869" x2="50684" y2="90869"/>
                        <a14:backgroundMark x1="45801" y1="92822" x2="45801" y2="9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611" y="1906751"/>
            <a:ext cx="2930730" cy="293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0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C90A7-4293-5155-895F-2B29FB19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37EE9B5-9750-A4AE-772D-D5A9C2DA6D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985" y="3894919"/>
            <a:ext cx="5037050" cy="77859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6C1141-44E4-A1A5-476E-BB90E14F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172" y="1455737"/>
            <a:ext cx="15148560" cy="2651126"/>
          </a:xfrm>
        </p:spPr>
        <p:txBody>
          <a:bodyPr>
            <a:normAutofit/>
          </a:bodyPr>
          <a:lstStyle/>
          <a:p>
            <a:r>
              <a:rPr lang="en-US" sz="5600" dirty="0"/>
              <a:t>Déployez vos propres assistants pour gagner des heures sur le processus de dépannage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F6C505-81A2-9290-9C60-64973F7F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2" y="2879724"/>
            <a:ext cx="14342532" cy="87026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5800" dirty="0"/>
          </a:p>
          <a:p>
            <a:pPr>
              <a:lnSpc>
                <a:spcPct val="120000"/>
              </a:lnSpc>
              <a:buClr>
                <a:srgbClr val="05AAD4"/>
              </a:buClr>
            </a:pPr>
            <a:r>
              <a:rPr lang="fr-FR" sz="3800" dirty="0" err="1"/>
              <a:t>Aidy</a:t>
            </a:r>
            <a:r>
              <a:rPr lang="fr-FR" sz="3800" dirty="0"/>
              <a:t> permet de créer et publier autant d'assistants que nécessaire</a:t>
            </a:r>
          </a:p>
          <a:p>
            <a:pPr>
              <a:lnSpc>
                <a:spcPct val="120000"/>
              </a:lnSpc>
              <a:buClr>
                <a:srgbClr val="05AAD4"/>
              </a:buClr>
            </a:pPr>
            <a:r>
              <a:rPr lang="fr-FR" sz="3800" dirty="0"/>
              <a:t>Les assistants peuvent facilement être associé aux types de machines pour améliorer la précision des recherches</a:t>
            </a:r>
          </a:p>
          <a:p>
            <a:pPr marL="0" indent="0">
              <a:buNone/>
            </a:pPr>
            <a:endParaRPr lang="fr-FR" sz="3800" dirty="0"/>
          </a:p>
          <a:p>
            <a:pPr>
              <a:buClr>
                <a:srgbClr val="05AAD4"/>
              </a:buClr>
            </a:pPr>
            <a:r>
              <a:rPr lang="fr-FR" sz="3800" dirty="0"/>
              <a:t>AIDY </a:t>
            </a:r>
            <a:r>
              <a:rPr lang="fr-FR" sz="3800" dirty="0" err="1"/>
              <a:t>pre</a:t>
            </a:r>
            <a:r>
              <a:rPr lang="fr-FR" sz="3800" dirty="0"/>
              <a:t>-prompt engineering </a:t>
            </a:r>
          </a:p>
          <a:p>
            <a:pPr lvl="1"/>
            <a:r>
              <a:rPr lang="fr-FR" sz="3000" dirty="0"/>
              <a:t>Modèle RAG sécurisé</a:t>
            </a:r>
          </a:p>
          <a:p>
            <a:pPr lvl="1"/>
            <a:r>
              <a:rPr lang="fr-FR" sz="3000" dirty="0"/>
              <a:t>Sélection de LLM de Mistral ou </a:t>
            </a:r>
            <a:r>
              <a:rPr lang="fr-FR" sz="3000" dirty="0" err="1"/>
              <a:t>OpenAI</a:t>
            </a:r>
            <a:endParaRPr lang="fr-FR" sz="3000" dirty="0"/>
          </a:p>
          <a:p>
            <a:pPr lvl="1"/>
            <a:r>
              <a:rPr lang="fr-FR" sz="3000" dirty="0"/>
              <a:t>Association de sources documentaires</a:t>
            </a:r>
          </a:p>
          <a:p>
            <a:pPr lvl="1"/>
            <a:r>
              <a:rPr lang="fr-FR" sz="3000" dirty="0"/>
              <a:t>Conception du </a:t>
            </a:r>
            <a:r>
              <a:rPr lang="fr-FR" sz="3000" dirty="0" err="1"/>
              <a:t>pre</a:t>
            </a:r>
            <a:r>
              <a:rPr lang="fr-FR" sz="3000" dirty="0"/>
              <a:t>-prompt</a:t>
            </a:r>
          </a:p>
          <a:p>
            <a:pPr lvl="1"/>
            <a:r>
              <a:rPr lang="fr-FR" sz="3000" dirty="0"/>
              <a:t>Environnement de test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D183BB-20A6-D387-0070-0BFEDE049B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0551" y="2879724"/>
            <a:ext cx="7876066" cy="9334500"/>
          </a:xfrm>
          <a:prstGeom prst="rect">
            <a:avLst/>
          </a:prstGeom>
        </p:spPr>
      </p:pic>
      <p:pic>
        <p:nvPicPr>
          <p:cNvPr id="5" name="Image 4" descr="Une image contenant jouet, dessin humoristique, Silhouette d’animal, figurine&#10;&#10;Description générée automatiquement">
            <a:extLst>
              <a:ext uri="{FF2B5EF4-FFF2-40B4-BE49-F238E27FC236}">
                <a16:creationId xmlns:a16="http://schemas.microsoft.com/office/drawing/2014/main" id="{5A0E886C-CB4B-78C6-BEA1-167ED9546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05" b="90869" l="9961" r="89893">
                        <a14:foregroundMark x1="24414" y1="9570" x2="24414" y2="9570"/>
                        <a14:foregroundMark x1="76758" y1="8154" x2="76758" y2="8154"/>
                        <a14:foregroundMark x1="34082" y1="89453" x2="34082" y2="89453"/>
                        <a14:foregroundMark x1="61182" y1="90869" x2="61182" y2="90869"/>
                        <a14:foregroundMark x1="66162" y1="10986" x2="66162" y2="10986"/>
                        <a14:foregroundMark x1="36816" y1="14941" x2="36816" y2="14941"/>
                        <a14:foregroundMark x1="35840" y1="11816" x2="35840" y2="11816"/>
                        <a14:foregroundMark x1="35498" y1="11914" x2="35498" y2="11914"/>
                        <a14:backgroundMark x1="51611" y1="88672" x2="51611" y2="88672"/>
                        <a14:backgroundMark x1="50684" y1="90869" x2="50684" y2="90869"/>
                        <a14:backgroundMark x1="45801" y1="92822" x2="45801" y2="9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183" y="6640117"/>
            <a:ext cx="2930730" cy="2930730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29CA054F-5F94-DFDC-3F32-F5829E0AF8D6}"/>
              </a:ext>
            </a:extLst>
          </p:cNvPr>
          <p:cNvSpPr txBox="1">
            <a:spLocks/>
          </p:cNvSpPr>
          <p:nvPr/>
        </p:nvSpPr>
        <p:spPr>
          <a:xfrm>
            <a:off x="465198" y="-152239"/>
            <a:ext cx="18288000" cy="25290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fr-FR" sz="6400" b="1" dirty="0">
                <a:solidFill>
                  <a:srgbClr val="92D050"/>
                </a:solidFill>
                <a:latin typeface="Calibri Light"/>
              </a:rPr>
              <a:t>Votre usine numérique par un expert de l’industrie</a:t>
            </a:r>
          </a:p>
        </p:txBody>
      </p:sp>
    </p:spTree>
    <p:extLst>
      <p:ext uri="{BB962C8B-B14F-4D97-AF65-F5344CB8AC3E}">
        <p14:creationId xmlns:p14="http://schemas.microsoft.com/office/powerpoint/2010/main" val="42390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86128-0921-6BAF-2C59-481A0659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1AAC883-565A-34F2-ABBD-A024E120E4B4}"/>
              </a:ext>
            </a:extLst>
          </p:cNvPr>
          <p:cNvSpPr/>
          <p:nvPr/>
        </p:nvSpPr>
        <p:spPr>
          <a:xfrm>
            <a:off x="1321001" y="4060350"/>
            <a:ext cx="10609210" cy="8356684"/>
          </a:xfrm>
          <a:prstGeom prst="roundRect">
            <a:avLst>
              <a:gd name="adj" fmla="val 2488"/>
            </a:avLst>
          </a:prstGeom>
          <a:noFill/>
          <a:ln>
            <a:solidFill>
              <a:srgbClr val="05AA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5F5C654-C0A6-20C5-0C27-E2B00BE2B562}"/>
              </a:ext>
            </a:extLst>
          </p:cNvPr>
          <p:cNvSpPr/>
          <p:nvPr/>
        </p:nvSpPr>
        <p:spPr>
          <a:xfrm>
            <a:off x="12956147" y="3999546"/>
            <a:ext cx="10609210" cy="8356684"/>
          </a:xfrm>
          <a:prstGeom prst="roundRect">
            <a:avLst>
              <a:gd name="adj" fmla="val 2488"/>
            </a:avLst>
          </a:prstGeom>
          <a:noFill/>
          <a:ln>
            <a:solidFill>
              <a:srgbClr val="05AA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B8E0A2-5345-DEA9-C157-F744CDE6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Assistants intégrés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E7DB4A-7922-38B3-7F76-2A884AEEF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8969" y="2671948"/>
            <a:ext cx="8888394" cy="1647824"/>
          </a:xfrm>
        </p:spPr>
        <p:txBody>
          <a:bodyPr/>
          <a:lstStyle/>
          <a:p>
            <a:r>
              <a:rPr lang="fr-FR" b="1" dirty="0">
                <a:solidFill>
                  <a:srgbClr val="05AAD4"/>
                </a:solidFill>
                <a:latin typeface="Avenir Book" panose="02000503020000020003" pitchFamily="2" charset="0"/>
              </a:rPr>
              <a:t>In-post assistant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5A54162-F153-6915-BC39-FAB5B65F3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4109" y="4556588"/>
            <a:ext cx="8482382" cy="2040140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fr-FR" sz="32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fr-FR" sz="3800" dirty="0">
                <a:latin typeface="Avenir Book" panose="02000503020000020003" pitchFamily="2" charset="0"/>
              </a:rPr>
              <a:t>Permet aux techniciens de rédiger leurs rapports et observations avec précision, dans une langue correcte et dans un format clair et réutilisable.</a:t>
            </a:r>
          </a:p>
          <a:p>
            <a:endParaRPr lang="fr-FR" sz="3200" dirty="0">
              <a:latin typeface="Avenir Book" panose="02000503020000020003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AD4A6B6-8379-6C29-0714-9F2679D1A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956147" y="2622520"/>
            <a:ext cx="5699126" cy="1647824"/>
          </a:xfrm>
        </p:spPr>
        <p:txBody>
          <a:bodyPr/>
          <a:lstStyle/>
          <a:p>
            <a:r>
              <a:rPr lang="fr-FR" dirty="0">
                <a:solidFill>
                  <a:srgbClr val="05AAD4"/>
                </a:solidFill>
                <a:latin typeface="Avenir Book" panose="02000503020000020003" pitchFamily="2" charset="0"/>
              </a:rPr>
              <a:t>Report assistant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378055B2-664B-68EF-5429-2087A52E2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307024" y="4495784"/>
            <a:ext cx="4399392" cy="3012452"/>
          </a:xfrm>
        </p:spPr>
        <p:txBody>
          <a:bodyPr anchor="t"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fr-FR" sz="3000" dirty="0">
                <a:latin typeface="Avenir Book" panose="02000503020000020003" pitchFamily="2" charset="0"/>
              </a:rPr>
              <a:t>Assistant </a:t>
            </a:r>
            <a:r>
              <a:rPr lang="fr-FR" sz="3000" dirty="0" err="1">
                <a:latin typeface="Avenir Book" panose="02000503020000020003" pitchFamily="2" charset="0"/>
              </a:rPr>
              <a:t>pré-construit</a:t>
            </a:r>
            <a:r>
              <a:rPr lang="fr-FR" sz="3000" dirty="0">
                <a:latin typeface="Avenir Book" panose="02000503020000020003" pitchFamily="2" charset="0"/>
              </a:rPr>
              <a:t> pour aider l'utilisateur à délivrer un rapport professionnel synthétisant toutes les interventions réalisées dans le fil du ticket.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AFC2DA-1A72-F099-07A9-CA51EDD444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385" y="6577819"/>
            <a:ext cx="10020106" cy="56708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413551-BBCE-5D24-FBCA-A44E7C70DB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1259" y="4642504"/>
            <a:ext cx="5735074" cy="7369176"/>
          </a:xfrm>
          <a:prstGeom prst="rect">
            <a:avLst/>
          </a:prstGeom>
        </p:spPr>
      </p:pic>
      <p:pic>
        <p:nvPicPr>
          <p:cNvPr id="16" name="Image 15" descr="Une image contenant logo, symbole, cercle, capture d’écran&#10;&#10;Description générée automatiquement">
            <a:extLst>
              <a:ext uri="{FF2B5EF4-FFF2-40B4-BE49-F238E27FC236}">
                <a16:creationId xmlns:a16="http://schemas.microsoft.com/office/drawing/2014/main" id="{37D57329-14F0-E237-CF2B-298DEA0C7F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417" y="5017286"/>
            <a:ext cx="995814" cy="99247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7C2952-233B-73EE-5E56-A14A1DAD9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4548" y="11119146"/>
            <a:ext cx="4318000" cy="939800"/>
          </a:xfrm>
          <a:prstGeom prst="rect">
            <a:avLst/>
          </a:prstGeom>
        </p:spPr>
      </p:pic>
      <p:pic>
        <p:nvPicPr>
          <p:cNvPr id="6" name="Image 5" descr="Une image contenant clipart, dessin, croquis, illustration&#10;&#10;Description générée automatiquement">
            <a:extLst>
              <a:ext uri="{FF2B5EF4-FFF2-40B4-BE49-F238E27FC236}">
                <a16:creationId xmlns:a16="http://schemas.microsoft.com/office/drawing/2014/main" id="{DCB848E3-D125-00DB-E010-D6A11831C5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826" y="2617801"/>
            <a:ext cx="971748" cy="921158"/>
          </a:xfrm>
          <a:prstGeom prst="rect">
            <a:avLst/>
          </a:prstGeom>
        </p:spPr>
      </p:pic>
      <p:pic>
        <p:nvPicPr>
          <p:cNvPr id="8" name="Image 7" descr="Une image contenant clipart, dessin, croquis, illustration&#10;&#10;Description générée automatiquement">
            <a:extLst>
              <a:ext uri="{FF2B5EF4-FFF2-40B4-BE49-F238E27FC236}">
                <a16:creationId xmlns:a16="http://schemas.microsoft.com/office/drawing/2014/main" id="{99C7DC52-C543-9D31-ED37-FDAE189E1F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8618" y="2602951"/>
            <a:ext cx="971748" cy="9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2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Visage humain, personne, habits, vêtements habillés&#10;&#10;Le contenu généré par l’IA peut être incorrect.">
            <a:extLst>
              <a:ext uri="{FF2B5EF4-FFF2-40B4-BE49-F238E27FC236}">
                <a16:creationId xmlns:a16="http://schemas.microsoft.com/office/drawing/2014/main" id="{4FFF2564-C820-8C8D-9552-655F0B2099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8" b="11678"/>
          <a:stretch>
            <a:fillRect/>
          </a:stretch>
        </p:blipFill>
        <p:spPr/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E13076C-6545-A6B2-11BA-5363D6FCC9C0}"/>
              </a:ext>
            </a:extLst>
          </p:cNvPr>
          <p:cNvSpPr txBox="1"/>
          <p:nvPr/>
        </p:nvSpPr>
        <p:spPr>
          <a:xfrm>
            <a:off x="10608478" y="9699019"/>
            <a:ext cx="521348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solidFill>
                  <a:schemeClr val="tx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Yann JAUBERT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tx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CEO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tx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ALFI TECHNOLOGIES</a:t>
            </a:r>
          </a:p>
        </p:txBody>
      </p:sp>
    </p:spTree>
    <p:extLst>
      <p:ext uri="{BB962C8B-B14F-4D97-AF65-F5344CB8AC3E}">
        <p14:creationId xmlns:p14="http://schemas.microsoft.com/office/powerpoint/2010/main" val="7863323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C4B12-DC49-62DD-67AB-C4E4FDEF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JULIPER 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93D770-AC32-5041-8B81-CAD9357CE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Ju</a:t>
            </a:r>
            <a:r>
              <a:rPr lang="fr-FR" dirty="0"/>
              <a:t>meau </a:t>
            </a:r>
            <a:r>
              <a:rPr lang="fr-FR" b="1" dirty="0"/>
              <a:t>Li</a:t>
            </a:r>
            <a:r>
              <a:rPr lang="fr-FR" dirty="0"/>
              <a:t>gne de </a:t>
            </a:r>
            <a:r>
              <a:rPr lang="fr-FR" b="1" dirty="0"/>
              <a:t>P</a:t>
            </a:r>
            <a:r>
              <a:rPr lang="fr-FR" dirty="0"/>
              <a:t>roduction </a:t>
            </a:r>
            <a:r>
              <a:rPr lang="fr-FR" b="1" dirty="0"/>
              <a:t>E</a:t>
            </a:r>
            <a:r>
              <a:rPr lang="fr-FR" dirty="0"/>
              <a:t>conome en </a:t>
            </a:r>
            <a:r>
              <a:rPr lang="fr-FR" b="1" dirty="0"/>
              <a:t>R</a:t>
            </a:r>
            <a:r>
              <a:rPr lang="fr-FR" dirty="0"/>
              <a:t>essources</a:t>
            </a:r>
          </a:p>
          <a:p>
            <a:r>
              <a:rPr lang="fr-FR" dirty="0"/>
              <a:t>Ce projet est financé par l'Etat dans le cadre de France 2030 opéré par l'ADEME.</a:t>
            </a:r>
          </a:p>
          <a:p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F122B5-F833-3F4D-6BFA-2C7576DE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801" y="914247"/>
            <a:ext cx="2998707" cy="43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DE2C4F-201C-A74E-C079-CB44AD7578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14" t="35472" r="41061" b="30818"/>
          <a:stretch>
            <a:fillRect/>
          </a:stretch>
        </p:blipFill>
        <p:spPr>
          <a:xfrm>
            <a:off x="9627078" y="8558741"/>
            <a:ext cx="6705046" cy="31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9642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16EE5C-BB55-4A53-ABFB-4E3010117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373" y="3984875"/>
            <a:ext cx="21964106" cy="7618380"/>
          </a:xfrm>
        </p:spPr>
        <p:txBody>
          <a:bodyPr>
            <a:normAutofit/>
          </a:bodyPr>
          <a:lstStyle/>
          <a:p>
            <a:r>
              <a:rPr lang="fr-FR" dirty="0"/>
              <a:t>La filière béton doit s’orienter vers l’innovation technologique dans le domaine du process de production et du matériau béton pour :</a:t>
            </a:r>
          </a:p>
          <a:p>
            <a:pPr lvl="1"/>
            <a:r>
              <a:rPr lang="fr-FR" dirty="0"/>
              <a:t>élargir la gamme de produits préfabriqués,</a:t>
            </a:r>
          </a:p>
          <a:p>
            <a:pPr lvl="1"/>
            <a:r>
              <a:rPr lang="fr-FR" dirty="0"/>
              <a:t>décarboner la production</a:t>
            </a:r>
          </a:p>
          <a:p>
            <a:pPr lvl="1"/>
            <a:r>
              <a:rPr lang="fr-FR" dirty="0"/>
              <a:t>développer le recyclage.​ </a:t>
            </a:r>
          </a:p>
          <a:p>
            <a:pPr marL="0" indent="0">
              <a:buNone/>
            </a:pPr>
            <a:r>
              <a:rPr lang="fr-FR" dirty="0"/>
              <a:t>. 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59C62F9-0F91-4ED9-B4EE-06C0E0F5E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JULIPER : contexte</a:t>
            </a:r>
          </a:p>
        </p:txBody>
      </p:sp>
    </p:spTree>
    <p:extLst>
      <p:ext uri="{BB962C8B-B14F-4D97-AF65-F5344CB8AC3E}">
        <p14:creationId xmlns:p14="http://schemas.microsoft.com/office/powerpoint/2010/main" val="13041234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6BD08-1120-A913-CB21-EFC909C3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JULIPER : les partenaires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58442-DE4E-3AF6-2A68-B6775B46D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FABEMI : Fabrication des produits béton​</a:t>
            </a:r>
          </a:p>
          <a:p>
            <a:r>
              <a:rPr lang="fr-FR" dirty="0"/>
              <a:t>ALFI-Technologies : Fabrication et installation de la ligne de production, conception du jumeau numérique​</a:t>
            </a:r>
          </a:p>
          <a:p>
            <a:r>
              <a:rPr lang="fr-FR" dirty="0"/>
              <a:t>CERIB : Instrumentation d’une partie la ligne de production, expertise béton et process​</a:t>
            </a:r>
          </a:p>
          <a:p>
            <a:r>
              <a:rPr lang="fr-FR" dirty="0"/>
              <a:t>CETIM : Instrumentation d’une partie le ligne de production, modélisation et simulation des processus, traitement des données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5DDD18-BE6E-A2B7-6835-68E2DA9A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801" y="914247"/>
            <a:ext cx="2998707" cy="43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093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85653-ABA3-E9B8-87E8-ADB470830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6DCEB-2A3C-CAEA-6B17-9E0CF508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JULIPER : en quelques points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28471C-4CAA-0B7B-A03A-527F68CD2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dirty="0"/>
              <a:t>Ju</a:t>
            </a:r>
            <a:r>
              <a:rPr lang="fr-FR" dirty="0"/>
              <a:t>meau </a:t>
            </a:r>
            <a:r>
              <a:rPr lang="fr-FR" b="1" dirty="0"/>
              <a:t>Li</a:t>
            </a:r>
            <a:r>
              <a:rPr lang="fr-FR" dirty="0"/>
              <a:t>gne de </a:t>
            </a:r>
            <a:r>
              <a:rPr lang="fr-FR" b="1" dirty="0"/>
              <a:t>P</a:t>
            </a:r>
            <a:r>
              <a:rPr lang="fr-FR" dirty="0"/>
              <a:t>roduction </a:t>
            </a:r>
            <a:r>
              <a:rPr lang="fr-FR" b="1" dirty="0"/>
              <a:t>E</a:t>
            </a:r>
            <a:r>
              <a:rPr lang="fr-FR" dirty="0"/>
              <a:t>conome en </a:t>
            </a:r>
            <a:r>
              <a:rPr lang="fr-FR" b="1" dirty="0"/>
              <a:t>R</a:t>
            </a:r>
            <a:r>
              <a:rPr lang="fr-FR" dirty="0"/>
              <a:t>essources</a:t>
            </a:r>
          </a:p>
          <a:p>
            <a:r>
              <a:rPr lang="fr-FR" dirty="0" err="1"/>
              <a:t>Juliper</a:t>
            </a:r>
            <a:r>
              <a:rPr lang="fr-FR" dirty="0"/>
              <a:t> est un projet collaboratif innovant pour la conception et l'exploitation d'une ligne pilote de production de blocs en béton économes en ressources</a:t>
            </a:r>
          </a:p>
          <a:p>
            <a:r>
              <a:rPr lang="fr-FR" dirty="0"/>
              <a:t>Il exploite le jumeau numérique de cette ligne, les technologies de l'IoT et de l’IA</a:t>
            </a:r>
          </a:p>
          <a:p>
            <a:r>
              <a:rPr lang="fr-FR" dirty="0"/>
              <a:t>Il se concentre sur le développement durable, l'innovation de processus, l'économie circulaire et l'intelligence artificielle. Des facteurs clés de l'industrie du futur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C152E5-065F-0A5D-8216-DEB3C375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801" y="914247"/>
            <a:ext cx="2998707" cy="43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605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B31F4-ED91-4FBB-83F1-B8BA7C53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JULIPER : objectif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CB13F2-220B-5D92-529A-330FB2521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Concevoir une ligne de production pilote pour fabriquer des blocs </a:t>
            </a:r>
            <a:br>
              <a:rPr lang="fr-FR" dirty="0"/>
            </a:br>
            <a:r>
              <a:rPr lang="fr-FR" dirty="0"/>
              <a:t>innovants avec isolant intégré, avec pour objectifs :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de réduire les coûts,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améliorer l'efficacité énergétique,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optimiser l’utilisation du ciment, 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valoriser les matières recyclées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simplifier la mise en œuvre. ​</a:t>
            </a:r>
          </a:p>
          <a:p>
            <a:pPr>
              <a:spcBef>
                <a:spcPts val="2400"/>
              </a:spcBef>
            </a:pPr>
            <a:r>
              <a:rPr lang="fr-FR" dirty="0"/>
              <a:t>Développer un jumeau numérique pour simuler, prédire et maîtriser le processus de production, garantissant ainsi la qualité des produits, une consommation moindre de ressources et une maintenance optimisée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AE9151-DF02-B89A-1AC1-D9B19030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801" y="914247"/>
            <a:ext cx="2998707" cy="43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937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0B43F4-881C-9291-4B32-7BA766212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JULIPER : comment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AF9E8D-8005-74C7-3AF1-96FD2172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2400"/>
              </a:spcBef>
            </a:pPr>
            <a:r>
              <a:rPr lang="fr-FR" dirty="0"/>
              <a:t>Qualification et maîtrise des intrants (matières premières) et des </a:t>
            </a:r>
            <a:br>
              <a:rPr lang="fr-FR" dirty="0"/>
            </a:br>
            <a:r>
              <a:rPr lang="fr-FR" dirty="0"/>
              <a:t>sortants (produits finis)</a:t>
            </a:r>
          </a:p>
          <a:p>
            <a:pPr>
              <a:spcBef>
                <a:spcPts val="2400"/>
              </a:spcBef>
            </a:pPr>
            <a:r>
              <a:rPr lang="fr-FR" dirty="0"/>
              <a:t>Contrôle continu du process de production et de la formulation des bétons</a:t>
            </a:r>
          </a:p>
          <a:p>
            <a:pPr>
              <a:spcBef>
                <a:spcPts val="2400"/>
              </a:spcBef>
            </a:pPr>
            <a:r>
              <a:rPr lang="fr-FR" dirty="0"/>
              <a:t>Intégration de nouveaux outils et moyens de contrôle du process</a:t>
            </a:r>
          </a:p>
          <a:p>
            <a:pPr>
              <a:spcBef>
                <a:spcPts val="2400"/>
              </a:spcBef>
            </a:pPr>
            <a:r>
              <a:rPr lang="fr-FR" dirty="0"/>
              <a:t>Collecte de données enrichies (processus de fabrication et chantiers)</a:t>
            </a:r>
          </a:p>
          <a:p>
            <a:pPr>
              <a:spcBef>
                <a:spcPts val="2400"/>
              </a:spcBef>
            </a:pPr>
            <a:r>
              <a:rPr lang="fr-FR" dirty="0"/>
              <a:t>Création de jumeaux numériques pour :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Comprendre les phénomènes de fabrication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Simuler les interactions entre matières premières, process, qualité et environnement</a:t>
            </a:r>
          </a:p>
          <a:p>
            <a:pPr lvl="1">
              <a:spcBef>
                <a:spcPts val="2400"/>
              </a:spcBef>
            </a:pPr>
            <a:r>
              <a:rPr lang="fr-FR" dirty="0"/>
              <a:t>Améliorer l’efficacité opérationnelle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EADE9E-2867-C81F-C269-09D69F32A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801" y="914247"/>
            <a:ext cx="2998707" cy="43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804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311A80-6828-374C-E700-B54FE195581F}"/>
              </a:ext>
            </a:extLst>
          </p:cNvPr>
          <p:cNvSpPr txBox="1"/>
          <p:nvPr/>
        </p:nvSpPr>
        <p:spPr>
          <a:xfrm>
            <a:off x="0" y="5960318"/>
            <a:ext cx="24384002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  <a:sym typeface="Helvetica Light"/>
              </a:rPr>
              <a:t>LE JUMEAU NUMERIQUE</a:t>
            </a:r>
          </a:p>
        </p:txBody>
      </p:sp>
    </p:spTree>
    <p:extLst>
      <p:ext uri="{BB962C8B-B14F-4D97-AF65-F5344CB8AC3E}">
        <p14:creationId xmlns:p14="http://schemas.microsoft.com/office/powerpoint/2010/main" val="20520357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62153-A74E-BEBC-C382-27739F1A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Définition du jumeau numérique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5BE82D-1207-9771-A5FF-F30C8D4AC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Le jumeau </a:t>
            </a:r>
            <a:r>
              <a:rPr lang="fr-FR" dirty="0" err="1"/>
              <a:t>numérique</a:t>
            </a:r>
            <a:r>
              <a:rPr lang="fr-FR" dirty="0"/>
              <a:t> est un clone virtuel d'un </a:t>
            </a:r>
            <a:r>
              <a:rPr lang="fr-FR" dirty="0" err="1"/>
              <a:t>système</a:t>
            </a:r>
            <a:r>
              <a:rPr lang="fr-FR" dirty="0"/>
              <a:t> physique ou d'un processus. Il implique </a:t>
            </a:r>
            <a:r>
              <a:rPr lang="fr-FR" dirty="0" err="1"/>
              <a:t>systématiquement</a:t>
            </a:r>
            <a:r>
              <a:rPr lang="fr-FR" dirty="0"/>
              <a:t> l’existence d’un couple « </a:t>
            </a:r>
            <a:r>
              <a:rPr lang="fr-FR" dirty="0" err="1"/>
              <a:t>modèle</a:t>
            </a:r>
            <a:r>
              <a:rPr lang="fr-FR" dirty="0"/>
              <a:t> </a:t>
            </a:r>
            <a:r>
              <a:rPr lang="fr-FR" dirty="0" err="1"/>
              <a:t>numérique</a:t>
            </a:r>
            <a:r>
              <a:rPr lang="fr-FR" dirty="0"/>
              <a:t> » avec l’objet qu’il copie. Les objets </a:t>
            </a:r>
            <a:r>
              <a:rPr lang="fr-FR" dirty="0" err="1"/>
              <a:t>concernés</a:t>
            </a:r>
            <a:r>
              <a:rPr lang="fr-FR" dirty="0"/>
              <a:t> peuvent </a:t>
            </a:r>
            <a:r>
              <a:rPr lang="fr-FR" dirty="0" err="1"/>
              <a:t>être</a:t>
            </a:r>
            <a:r>
              <a:rPr lang="fr-FR" dirty="0"/>
              <a:t> un produit, une machine, une ligne de production, un process. </a:t>
            </a:r>
          </a:p>
          <a:p>
            <a:pPr lvl="1"/>
            <a:r>
              <a:rPr lang="fr-FR" dirty="0"/>
              <a:t>Jumeau 3D</a:t>
            </a:r>
          </a:p>
          <a:p>
            <a:pPr lvl="1"/>
            <a:r>
              <a:rPr lang="fr-FR" dirty="0"/>
              <a:t>Jumeau sensoriel (data)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190415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Personnalisé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F08300"/>
      </a:accent1>
      <a:accent2>
        <a:srgbClr val="D51A20"/>
      </a:accent2>
      <a:accent3>
        <a:srgbClr val="E11582"/>
      </a:accent3>
      <a:accent4>
        <a:srgbClr val="213284"/>
      </a:accent4>
      <a:accent5>
        <a:srgbClr val="008EBE"/>
      </a:accent5>
      <a:accent6>
        <a:srgbClr val="009863"/>
      </a:accent6>
      <a:hlink>
        <a:srgbClr val="71B62B"/>
      </a:hlink>
      <a:folHlink>
        <a:srgbClr val="FCBF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</TotalTime>
  <Words>838</Words>
  <Application>Microsoft Office PowerPoint</Application>
  <PresentationFormat>Personnalisé</PresentationFormat>
  <Paragraphs>109</Paragraphs>
  <Slides>17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Arial</vt:lpstr>
      <vt:lpstr>Avenir</vt:lpstr>
      <vt:lpstr>Avenir Book</vt:lpstr>
      <vt:lpstr>Barlow Condensed Medium</vt:lpstr>
      <vt:lpstr>Calibri</vt:lpstr>
      <vt:lpstr>Calibri Light</vt:lpstr>
      <vt:lpstr>DIN Pro Regular</vt:lpstr>
      <vt:lpstr>Helvetica Light</vt:lpstr>
      <vt:lpstr>Helvetica Neue</vt:lpstr>
      <vt:lpstr>Wingdings</vt:lpstr>
      <vt:lpstr>White</vt:lpstr>
      <vt:lpstr>1_Thème Office</vt:lpstr>
      <vt:lpstr>Présentation PowerPoint</vt:lpstr>
      <vt:lpstr>JULIPER : définition</vt:lpstr>
      <vt:lpstr>JULIPER : contexte</vt:lpstr>
      <vt:lpstr>JULIPER : les partenaires</vt:lpstr>
      <vt:lpstr>JULIPER : en quelques points</vt:lpstr>
      <vt:lpstr>JULIPER : objectif du projet</vt:lpstr>
      <vt:lpstr>JULIPER : comment ?</vt:lpstr>
      <vt:lpstr>Présentation PowerPoint</vt:lpstr>
      <vt:lpstr>Définition du jumeau numérique</vt:lpstr>
      <vt:lpstr>Le jumeau numérique et les services</vt:lpstr>
      <vt:lpstr>Le jumeau numérique, IoT et IA</vt:lpstr>
      <vt:lpstr>plateforme IoT, IA ALFI InUse</vt:lpstr>
      <vt:lpstr>Moteur d'IA pour les séries temporelles</vt:lpstr>
      <vt:lpstr>Intégration de l’IA : chatbot AIDY</vt:lpstr>
      <vt:lpstr>Déployez vos propres assistants pour gagner des heures sur le processus de dépannage</vt:lpstr>
      <vt:lpstr>Assistants intégrés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FITTE Elisabeth</dc:creator>
  <cp:lastModifiedBy>Daniel OLIVIER</cp:lastModifiedBy>
  <cp:revision>212</cp:revision>
  <dcterms:modified xsi:type="dcterms:W3CDTF">2026-01-29T08:22:09Z</dcterms:modified>
</cp:coreProperties>
</file>