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9" r:id="rId6"/>
    <p:sldId id="273" r:id="rId7"/>
    <p:sldId id="270" r:id="rId8"/>
    <p:sldId id="320" r:id="rId9"/>
    <p:sldId id="264" r:id="rId10"/>
    <p:sldId id="319" r:id="rId11"/>
  </p:sldIdLst>
  <p:sldSz cx="12192000" cy="6858000"/>
  <p:notesSz cx="12192000" cy="6858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789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iReDaMSHjrrwOECemYRyVSKMFd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ël COURTEMANCHE" initials="" lastIdx="2" clrIdx="0"/>
  <p:cmAuthor id="1" name="Vincent LEGRAND" initials="" lastIdx="4" clrIdx="1"/>
  <p:cmAuthor id="2" name="Claire GUIRIMAND" initials="" lastIdx="1" clrIdx="2"/>
  <p:cmAuthor id="3" name="Kevin DANEL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C9C"/>
    <a:srgbClr val="C9DBF8"/>
    <a:srgbClr val="FCE6CE"/>
    <a:srgbClr val="EB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5A8FA-712E-F342-8945-D982E633BAA9}" v="2" dt="2025-12-04T10:19:19.634"/>
  </p1510:revLst>
</p1510:revInfo>
</file>

<file path=ppt/tableStyles.xml><?xml version="1.0" encoding="utf-8"?>
<a:tblStyleLst xmlns:a="http://schemas.openxmlformats.org/drawingml/2006/main" def="{13E51613-EDAA-4E42-9069-38833BDBD030}">
  <a:tblStyle styleId="{13E51613-EDAA-4E42-9069-38833BDBD0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39488-75A6-41B6-A33F-ECDF4E68862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F7A0891-7523-4DE7-B742-39B38858FAA8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/>
    <p:restoredTop sz="95732"/>
  </p:normalViewPr>
  <p:slideViewPr>
    <p:cSldViewPr snapToGrid="0">
      <p:cViewPr varScale="1">
        <p:scale>
          <a:sx n="104" d="100"/>
          <a:sy n="104" d="100"/>
        </p:scale>
        <p:origin x="992" y="200"/>
      </p:cViewPr>
      <p:guideLst>
        <p:guide orient="horz" pos="2160"/>
        <p:guide pos="2880"/>
        <p:guide orient="horz" pos="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85" Type="http://customschemas.google.com/relationships/presentationmetadata" Target="metadata"/><Relationship Id="rId3" Type="http://schemas.openxmlformats.org/officeDocument/2006/relationships/customXml" Target="../customXml/item3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90" Type="http://schemas.openxmlformats.org/officeDocument/2006/relationships/tableStyles" Target="tableStyles.xml"/><Relationship Id="rId10" Type="http://schemas.openxmlformats.org/officeDocument/2006/relationships/slide" Target="slides/slide6.xml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Legrand" userId="b18ff021-a033-4353-8e45-d49c99e5cbf0" providerId="ADAL" clId="{762F2F12-B733-5551-A528-BD83816EE982}"/>
    <pc:docChg chg="undo custSel modSld">
      <pc:chgData name="Vincent Legrand" userId="b18ff021-a033-4353-8e45-d49c99e5cbf0" providerId="ADAL" clId="{762F2F12-B733-5551-A528-BD83816EE982}" dt="2025-12-04T10:20:35.467" v="126" actId="20577"/>
      <pc:docMkLst>
        <pc:docMk/>
      </pc:docMkLst>
      <pc:sldChg chg="modSp mod">
        <pc:chgData name="Vincent Legrand" userId="b18ff021-a033-4353-8e45-d49c99e5cbf0" providerId="ADAL" clId="{762F2F12-B733-5551-A528-BD83816EE982}" dt="2025-12-03T14:04:55.264" v="5" actId="20577"/>
        <pc:sldMkLst>
          <pc:docMk/>
          <pc:sldMk cId="0" sldId="256"/>
        </pc:sldMkLst>
        <pc:spChg chg="mod">
          <ac:chgData name="Vincent Legrand" userId="b18ff021-a033-4353-8e45-d49c99e5cbf0" providerId="ADAL" clId="{762F2F12-B733-5551-A528-BD83816EE982}" dt="2025-12-03T14:04:55.264" v="5" actId="20577"/>
          <ac:spMkLst>
            <pc:docMk/>
            <pc:sldMk cId="0" sldId="256"/>
            <ac:spMk id="9" creationId="{7C3CA2F8-54CB-B3EA-9FF7-3B4BF6F0A38B}"/>
          </ac:spMkLst>
        </pc:spChg>
      </pc:sldChg>
      <pc:sldChg chg="modSp mod">
        <pc:chgData name="Vincent Legrand" userId="b18ff021-a033-4353-8e45-d49c99e5cbf0" providerId="ADAL" clId="{762F2F12-B733-5551-A528-BD83816EE982}" dt="2025-12-03T14:18:15.651" v="8" actId="20577"/>
        <pc:sldMkLst>
          <pc:docMk/>
          <pc:sldMk cId="1999631802" sldId="269"/>
        </pc:sldMkLst>
        <pc:spChg chg="mod">
          <ac:chgData name="Vincent Legrand" userId="b18ff021-a033-4353-8e45-d49c99e5cbf0" providerId="ADAL" clId="{762F2F12-B733-5551-A528-BD83816EE982}" dt="2025-12-03T14:18:15.651" v="8" actId="20577"/>
          <ac:spMkLst>
            <pc:docMk/>
            <pc:sldMk cId="1999631802" sldId="269"/>
            <ac:spMk id="31" creationId="{7D112A56-EB6D-CA74-8E29-80FAB360018A}"/>
          </ac:spMkLst>
        </pc:spChg>
      </pc:sldChg>
      <pc:sldChg chg="modSp mod">
        <pc:chgData name="Vincent Legrand" userId="b18ff021-a033-4353-8e45-d49c99e5cbf0" providerId="ADAL" clId="{762F2F12-B733-5551-A528-BD83816EE982}" dt="2025-12-04T10:20:08.950" v="85" actId="20577"/>
        <pc:sldMkLst>
          <pc:docMk/>
          <pc:sldMk cId="2842151925" sldId="272"/>
        </pc:sldMkLst>
        <pc:spChg chg="mod">
          <ac:chgData name="Vincent Legrand" userId="b18ff021-a033-4353-8e45-d49c99e5cbf0" providerId="ADAL" clId="{762F2F12-B733-5551-A528-BD83816EE982}" dt="2025-12-04T10:20:08.950" v="85" actId="20577"/>
          <ac:spMkLst>
            <pc:docMk/>
            <pc:sldMk cId="2842151925" sldId="272"/>
            <ac:spMk id="6" creationId="{7A313A90-A5B0-E609-75B3-C5AD399B1D7F}"/>
          </ac:spMkLst>
        </pc:spChg>
      </pc:sldChg>
      <pc:sldChg chg="modSp mod">
        <pc:chgData name="Vincent Legrand" userId="b18ff021-a033-4353-8e45-d49c99e5cbf0" providerId="ADAL" clId="{762F2F12-B733-5551-A528-BD83816EE982}" dt="2025-12-04T10:19:51.482" v="47" actId="1076"/>
        <pc:sldMkLst>
          <pc:docMk/>
          <pc:sldMk cId="130995420" sldId="273"/>
        </pc:sldMkLst>
        <pc:spChg chg="mod">
          <ac:chgData name="Vincent Legrand" userId="b18ff021-a033-4353-8e45-d49c99e5cbf0" providerId="ADAL" clId="{762F2F12-B733-5551-A528-BD83816EE982}" dt="2025-12-04T10:19:38.644" v="46" actId="113"/>
          <ac:spMkLst>
            <pc:docMk/>
            <pc:sldMk cId="130995420" sldId="273"/>
            <ac:spMk id="6" creationId="{422152CC-0993-BB8E-0417-7714DB4E75F0}"/>
          </ac:spMkLst>
        </pc:spChg>
        <pc:spChg chg="mod">
          <ac:chgData name="Vincent Legrand" userId="b18ff021-a033-4353-8e45-d49c99e5cbf0" providerId="ADAL" clId="{762F2F12-B733-5551-A528-BD83816EE982}" dt="2025-12-04T10:19:51.482" v="47" actId="1076"/>
          <ac:spMkLst>
            <pc:docMk/>
            <pc:sldMk cId="130995420" sldId="273"/>
            <ac:spMk id="7" creationId="{E10A6F26-1FED-ACBD-B035-4BC80EA689AC}"/>
          </ac:spMkLst>
        </pc:spChg>
      </pc:sldChg>
      <pc:sldChg chg="modSp mod">
        <pc:chgData name="Vincent Legrand" userId="b18ff021-a033-4353-8e45-d49c99e5cbf0" providerId="ADAL" clId="{762F2F12-B733-5551-A528-BD83816EE982}" dt="2025-12-04T10:20:35.467" v="126" actId="20577"/>
        <pc:sldMkLst>
          <pc:docMk/>
          <pc:sldMk cId="3138736854" sldId="320"/>
        </pc:sldMkLst>
        <pc:spChg chg="mod">
          <ac:chgData name="Vincent Legrand" userId="b18ff021-a033-4353-8e45-d49c99e5cbf0" providerId="ADAL" clId="{762F2F12-B733-5551-A528-BD83816EE982}" dt="2025-12-04T10:20:35.467" v="126" actId="20577"/>
          <ac:spMkLst>
            <pc:docMk/>
            <pc:sldMk cId="3138736854" sldId="320"/>
            <ac:spMk id="7" creationId="{6D871995-1AB4-2C7E-EE88-0F7F2D2A2F1E}"/>
          </ac:spMkLst>
        </pc:spChg>
        <pc:cxnChg chg="mod">
          <ac:chgData name="Vincent Legrand" userId="b18ff021-a033-4353-8e45-d49c99e5cbf0" providerId="ADAL" clId="{762F2F12-B733-5551-A528-BD83816EE982}" dt="2025-12-04T10:20:20.713" v="89" actId="20577"/>
          <ac:cxnSpMkLst>
            <pc:docMk/>
            <pc:sldMk cId="3138736854" sldId="320"/>
            <ac:cxnSpMk id="21" creationId="{4EAA3BF3-8771-34B8-B7C3-A5FDAA832E5A}"/>
          </ac:cxnSpMkLst>
        </pc:cxnChg>
        <pc:cxnChg chg="mod">
          <ac:chgData name="Vincent Legrand" userId="b18ff021-a033-4353-8e45-d49c99e5cbf0" providerId="ADAL" clId="{762F2F12-B733-5551-A528-BD83816EE982}" dt="2025-12-04T10:20:20.713" v="89" actId="20577"/>
          <ac:cxnSpMkLst>
            <pc:docMk/>
            <pc:sldMk cId="3138736854" sldId="320"/>
            <ac:cxnSpMk id="22" creationId="{EFD3352A-3CB2-40F7-5B7B-E5D565374B88}"/>
          </ac:cxnSpMkLst>
        </pc:cxnChg>
        <pc:cxnChg chg="mod">
          <ac:chgData name="Vincent Legrand" userId="b18ff021-a033-4353-8e45-d49c99e5cbf0" providerId="ADAL" clId="{762F2F12-B733-5551-A528-BD83816EE982}" dt="2025-12-04T10:20:20.713" v="89" actId="20577"/>
          <ac:cxnSpMkLst>
            <pc:docMk/>
            <pc:sldMk cId="3138736854" sldId="320"/>
            <ac:cxnSpMk id="29" creationId="{0A84987A-D6D6-021C-4A84-C8914A15F56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e9a56108d_1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4" name="Google Shape;374;g2fe9a56108d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>
          <a:extLst>
            <a:ext uri="{FF2B5EF4-FFF2-40B4-BE49-F238E27FC236}">
              <a16:creationId xmlns:a16="http://schemas.microsoft.com/office/drawing/2014/main" id="{0A6F8478-F0C9-9922-2126-DAA90F5F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3347cc2d182_0_519:notes">
            <a:extLst>
              <a:ext uri="{FF2B5EF4-FFF2-40B4-BE49-F238E27FC236}">
                <a16:creationId xmlns:a16="http://schemas.microsoft.com/office/drawing/2014/main" id="{AFB08029-84F1-5D14-77E9-1E704BFB79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6388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8" name="Google Shape;1558;g3347cc2d182_0_519:notes">
            <a:extLst>
              <a:ext uri="{FF2B5EF4-FFF2-40B4-BE49-F238E27FC236}">
                <a16:creationId xmlns:a16="http://schemas.microsoft.com/office/drawing/2014/main" id="{0F26479D-DA76-F8FA-5487-34DC9CAAE4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2" y="3300416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9" name="Google Shape;1559;g3347cc2d182_0_519:notes">
            <a:extLst>
              <a:ext uri="{FF2B5EF4-FFF2-40B4-BE49-F238E27FC236}">
                <a16:creationId xmlns:a16="http://schemas.microsoft.com/office/drawing/2014/main" id="{F8D45905-E320-3085-8C49-F92B39BDD3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21" y="6513919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 sz="1400"/>
              <a:t>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40632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>
          <a:extLst>
            <a:ext uri="{FF2B5EF4-FFF2-40B4-BE49-F238E27FC236}">
              <a16:creationId xmlns:a16="http://schemas.microsoft.com/office/drawing/2014/main" id="{A81307CA-C97B-5E17-71F9-13567979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3347cc2d182_0_519:notes">
            <a:extLst>
              <a:ext uri="{FF2B5EF4-FFF2-40B4-BE49-F238E27FC236}">
                <a16:creationId xmlns:a16="http://schemas.microsoft.com/office/drawing/2014/main" id="{A9A05174-8044-5E1A-2F2B-0E5231524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6388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8" name="Google Shape;1558;g3347cc2d182_0_519:notes">
            <a:extLst>
              <a:ext uri="{FF2B5EF4-FFF2-40B4-BE49-F238E27FC236}">
                <a16:creationId xmlns:a16="http://schemas.microsoft.com/office/drawing/2014/main" id="{29484062-7B5D-D287-FDA7-2D038128B9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2" y="3300416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9" name="Google Shape;1559;g3347cc2d182_0_519:notes">
            <a:extLst>
              <a:ext uri="{FF2B5EF4-FFF2-40B4-BE49-F238E27FC236}">
                <a16:creationId xmlns:a16="http://schemas.microsoft.com/office/drawing/2014/main" id="{83C1FE68-878C-3D47-7F78-15A1A54D71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21" y="6513919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 sz="1400"/>
              <a:t>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14467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>
          <a:extLst>
            <a:ext uri="{FF2B5EF4-FFF2-40B4-BE49-F238E27FC236}">
              <a16:creationId xmlns:a16="http://schemas.microsoft.com/office/drawing/2014/main" id="{7585ABA4-2CAE-49A6-0D6E-C5ED16119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3347cc2d182_0_519:notes">
            <a:extLst>
              <a:ext uri="{FF2B5EF4-FFF2-40B4-BE49-F238E27FC236}">
                <a16:creationId xmlns:a16="http://schemas.microsoft.com/office/drawing/2014/main" id="{1F947260-56AB-B7C1-685C-E07476270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6388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8" name="Google Shape;1558;g3347cc2d182_0_519:notes">
            <a:extLst>
              <a:ext uri="{FF2B5EF4-FFF2-40B4-BE49-F238E27FC236}">
                <a16:creationId xmlns:a16="http://schemas.microsoft.com/office/drawing/2014/main" id="{8B74DDA5-84BB-DC3B-9F4E-3EE40B879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2" y="3300416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Logement: 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A: 3,82M€ FF + 3,97M€ FV soit 7,79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B: 2,29 + 5,4 FV soit 7,7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C: 6,12 en FV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D: 3,31 en FF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E: 1,3M€ en FF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+ 1,52 en FF </a:t>
            </a:r>
            <a:r>
              <a:rPr lang="fr-F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coord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Tertiaire: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 </a:t>
            </a:r>
            <a:r>
              <a:rPr lang="fr-F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coord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A: 1,5 FF ingénierie + 5,1 FV pilote + 7M€ FV déploiement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B: 3,1 FF + 2,1 en formation FV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 D: 1,1 FF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9" name="Google Shape;1559;g3347cc2d182_0_519:notes">
            <a:extLst>
              <a:ext uri="{FF2B5EF4-FFF2-40B4-BE49-F238E27FC236}">
                <a16:creationId xmlns:a16="http://schemas.microsoft.com/office/drawing/2014/main" id="{7CD42706-F71C-74C2-DB20-30BF70ABD4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21" y="6513919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 sz="1400"/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9740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6345FCD1-7952-07A9-865C-2A1DB2E7F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3347cc2d182_0_27:notes">
            <a:extLst>
              <a:ext uri="{FF2B5EF4-FFF2-40B4-BE49-F238E27FC236}">
                <a16:creationId xmlns:a16="http://schemas.microsoft.com/office/drawing/2014/main" id="{71503605-B1BE-6513-F808-C1142F43D4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6388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1" name="Google Shape;1521;g3347cc2d182_0_27:notes">
            <a:extLst>
              <a:ext uri="{FF2B5EF4-FFF2-40B4-BE49-F238E27FC236}">
                <a16:creationId xmlns:a16="http://schemas.microsoft.com/office/drawing/2014/main" id="{FB39B9E0-9070-043F-F4AB-C7F0CF579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2" y="3300416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05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g3347cc2d182_0_27:notes">
            <a:extLst>
              <a:ext uri="{FF2B5EF4-FFF2-40B4-BE49-F238E27FC236}">
                <a16:creationId xmlns:a16="http://schemas.microsoft.com/office/drawing/2014/main" id="{34838B01-71A6-BB12-13FB-5F53EEC57C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21" y="6513919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 sz="1400"/>
              <a:t>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8366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3347cc2d18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6388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1" name="Google Shape;1521;g3347cc2d182_0_27:notes"/>
          <p:cNvSpPr txBox="1">
            <a:spLocks noGrp="1"/>
          </p:cNvSpPr>
          <p:nvPr>
            <p:ph type="body" idx="1"/>
          </p:nvPr>
        </p:nvSpPr>
        <p:spPr>
          <a:xfrm>
            <a:off x="685802" y="3300416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05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g3347cc2d182_0_27:notes"/>
          <p:cNvSpPr txBox="1">
            <a:spLocks noGrp="1"/>
          </p:cNvSpPr>
          <p:nvPr>
            <p:ph type="sldNum" idx="12"/>
          </p:nvPr>
        </p:nvSpPr>
        <p:spPr>
          <a:xfrm>
            <a:off x="3884621" y="6513919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00" tIns="44275" rIns="88600" bIns="44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fr-FR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2fe9a56108d_1_6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g2fe9a56108d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images icônes ou logo">
  <p:cSld name="1_3 images icônes ou log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9dcaa00024_0_1362"/>
          <p:cNvSpPr>
            <a:spLocks noGrp="1"/>
          </p:cNvSpPr>
          <p:nvPr>
            <p:ph type="pic" idx="2"/>
          </p:nvPr>
        </p:nvSpPr>
        <p:spPr>
          <a:xfrm>
            <a:off x="4631507" y="1936991"/>
            <a:ext cx="2880000" cy="8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3" name="Google Shape;23;g19dcaa00024_0_1362"/>
          <p:cNvSpPr>
            <a:spLocks noGrp="1"/>
          </p:cNvSpPr>
          <p:nvPr>
            <p:ph type="pic" idx="3"/>
          </p:nvPr>
        </p:nvSpPr>
        <p:spPr>
          <a:xfrm>
            <a:off x="1214795" y="1940054"/>
            <a:ext cx="2880000" cy="8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4" name="Google Shape;24;g19dcaa00024_0_1362"/>
          <p:cNvSpPr>
            <a:spLocks noGrp="1"/>
          </p:cNvSpPr>
          <p:nvPr>
            <p:ph type="pic" idx="4"/>
          </p:nvPr>
        </p:nvSpPr>
        <p:spPr>
          <a:xfrm>
            <a:off x="8048216" y="1936991"/>
            <a:ext cx="2880000" cy="8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5" name="Google Shape;25;g19dcaa00024_0_1362"/>
          <p:cNvSpPr txBox="1">
            <a:spLocks noGrp="1"/>
          </p:cNvSpPr>
          <p:nvPr>
            <p:ph type="title"/>
          </p:nvPr>
        </p:nvSpPr>
        <p:spPr>
          <a:xfrm>
            <a:off x="688770" y="614510"/>
            <a:ext cx="107427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19dcaa00024_0_1362"/>
          <p:cNvSpPr txBox="1">
            <a:spLocks noGrp="1"/>
          </p:cNvSpPr>
          <p:nvPr>
            <p:ph type="body" idx="1"/>
          </p:nvPr>
        </p:nvSpPr>
        <p:spPr>
          <a:xfrm>
            <a:off x="1455960" y="3394075"/>
            <a:ext cx="25953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g19dcaa00024_0_1362"/>
          <p:cNvSpPr txBox="1">
            <a:spLocks noGrp="1"/>
          </p:cNvSpPr>
          <p:nvPr>
            <p:ph type="body" idx="5"/>
          </p:nvPr>
        </p:nvSpPr>
        <p:spPr>
          <a:xfrm>
            <a:off x="4911678" y="3394075"/>
            <a:ext cx="25953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g19dcaa00024_0_1362"/>
          <p:cNvSpPr txBox="1">
            <a:spLocks noGrp="1"/>
          </p:cNvSpPr>
          <p:nvPr>
            <p:ph type="body" idx="6"/>
          </p:nvPr>
        </p:nvSpPr>
        <p:spPr>
          <a:xfrm>
            <a:off x="8331774" y="3394075"/>
            <a:ext cx="25953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B5B5B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Full Image">
  <p:cSld name="9_Full 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dcaa00024_0_14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g19dcaa00024_0_1408"/>
          <p:cNvPicPr preferRelativeResize="0"/>
          <p:nvPr/>
        </p:nvPicPr>
        <p:blipFill rotWithShape="1">
          <a:blip r:embed="rId2">
            <a:alphaModFix/>
          </a:blip>
          <a:srcRect l="19" r="28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76" name="Google Shape;76;g19dcaa00024_0_1408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19dcaa00024_0_1408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g19dcaa00024_0_1408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Full Image">
  <p:cSld name="10_Full Im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dcaa00024_0_14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19dcaa00024_0_1414"/>
          <p:cNvPicPr preferRelativeResize="0"/>
          <p:nvPr/>
        </p:nvPicPr>
        <p:blipFill rotWithShape="1">
          <a:blip r:embed="rId2">
            <a:alphaModFix/>
          </a:blip>
          <a:srcRect l="19" r="28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82" name="Google Shape;82;g19dcaa00024_0_1414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9dcaa00024_0_1414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19dcaa00024_0_1414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Full Image">
  <p:cSld name="11_Full 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dcaa00024_0_14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19dcaa00024_0_1420"/>
          <p:cNvPicPr preferRelativeResize="0"/>
          <p:nvPr/>
        </p:nvPicPr>
        <p:blipFill rotWithShape="1">
          <a:blip r:embed="rId2">
            <a:alphaModFix/>
          </a:blip>
          <a:srcRect l="19" r="28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88" name="Google Shape;88;g19dcaa00024_0_1420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9dcaa00024_0_1420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19dcaa00024_0_1420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ull Image">
  <p:cSld name="2_Full Im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dcaa00024_0_14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19dcaa00024_0_14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0"/>
            <a:ext cx="12191981" cy="6857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94" name="Google Shape;94;g19dcaa00024_0_1426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9dcaa00024_0_1426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g19dcaa00024_0_1426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ull Image">
  <p:cSld name="4_Full Imag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dcaa00024_0_14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9dcaa00024_0_1438"/>
          <p:cNvPicPr preferRelativeResize="0"/>
          <p:nvPr/>
        </p:nvPicPr>
        <p:blipFill rotWithShape="1">
          <a:blip r:embed="rId2">
            <a:alphaModFix/>
          </a:blip>
          <a:srcRect l="19" r="28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00" name="Google Shape;100;g19dcaa00024_0_1438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9dcaa00024_0_1438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g19dcaa00024_0_1438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Full Image">
  <p:cSld name="5_Full Imag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dcaa00024_0_14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19dcaa00024_0_1444"/>
          <p:cNvPicPr preferRelativeResize="0"/>
          <p:nvPr/>
        </p:nvPicPr>
        <p:blipFill rotWithShape="1">
          <a:blip r:embed="rId2">
            <a:alphaModFix/>
          </a:blip>
          <a:srcRect l="19" r="28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06" name="Google Shape;106;g19dcaa00024_0_1444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9dcaa00024_0_1444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g19dcaa00024_0_1444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9dcaa00024_0_14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527511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9dcaa00024_0_1456"/>
          <p:cNvSpPr>
            <a:spLocks noGrp="1"/>
          </p:cNvSpPr>
          <p:nvPr>
            <p:ph type="pic" idx="2"/>
          </p:nvPr>
        </p:nvSpPr>
        <p:spPr>
          <a:xfrm>
            <a:off x="308340" y="1071860"/>
            <a:ext cx="4167900" cy="40296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g19dcaa00024_0_1456"/>
          <p:cNvSpPr txBox="1"/>
          <p:nvPr/>
        </p:nvSpPr>
        <p:spPr>
          <a:xfrm>
            <a:off x="6469140" y="1307333"/>
            <a:ext cx="4390500" cy="56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91425" bIns="45700" anchor="ctr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FACTURE DE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CHAUFFAGE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DIVISÉE PAR 8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DE POUVOIR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D’ACHAT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DANS 15 ANS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9dcaa00024_0_1456"/>
          <p:cNvSpPr/>
          <p:nvPr/>
        </p:nvSpPr>
        <p:spPr>
          <a:xfrm>
            <a:off x="4912242" y="0"/>
            <a:ext cx="7279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19dcaa00024_0_14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411133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9dcaa00024_0_1456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gauche simple">
  <p:cSld name="1_Image gauche simp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dcaa00024_0_1463"/>
          <p:cNvSpPr/>
          <p:nvPr/>
        </p:nvSpPr>
        <p:spPr>
          <a:xfrm>
            <a:off x="4912242" y="0"/>
            <a:ext cx="7279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19dcaa00024_0_14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411133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9dcaa00024_0_1463"/>
          <p:cNvSpPr>
            <a:spLocks noGrp="1"/>
          </p:cNvSpPr>
          <p:nvPr>
            <p:ph type="pic" idx="2"/>
          </p:nvPr>
        </p:nvSpPr>
        <p:spPr>
          <a:xfrm>
            <a:off x="308340" y="1071860"/>
            <a:ext cx="4167900" cy="40296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g19dcaa00024_0_1463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9dcaa00024_0_14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527511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9dcaa00024_0_1468"/>
          <p:cNvSpPr txBox="1"/>
          <p:nvPr/>
        </p:nvSpPr>
        <p:spPr>
          <a:xfrm>
            <a:off x="6469140" y="1307333"/>
            <a:ext cx="4390500" cy="56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91425" bIns="45700" anchor="ctr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FACTURE DE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CHAUFFAGE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DIVISÉE PAR 8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DE POUVOIR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D’ACHAT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DANS 15 ANS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9dcaa00024_0_1468"/>
          <p:cNvSpPr/>
          <p:nvPr/>
        </p:nvSpPr>
        <p:spPr>
          <a:xfrm>
            <a:off x="4912242" y="0"/>
            <a:ext cx="7279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9dcaa00024_0_14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411133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9dcaa00024_0_1468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g19dcaa00024_0_1468"/>
          <p:cNvSpPr>
            <a:spLocks noGrp="1"/>
          </p:cNvSpPr>
          <p:nvPr>
            <p:ph type="pic" idx="2"/>
          </p:nvPr>
        </p:nvSpPr>
        <p:spPr>
          <a:xfrm>
            <a:off x="308340" y="1071860"/>
            <a:ext cx="4167900" cy="402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position personnalisée">
  <p:cSld name="2_Disposition personnalisé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9dcaa00024_0_1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527511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9dcaa00024_0_1475"/>
          <p:cNvSpPr txBox="1"/>
          <p:nvPr/>
        </p:nvSpPr>
        <p:spPr>
          <a:xfrm>
            <a:off x="6469140" y="1307333"/>
            <a:ext cx="4390500" cy="56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91425" bIns="45700" anchor="ctr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FACTURE DE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CHAUFFAGE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DIVISÉE PAR 8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DE POUVOIR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D’ACHAT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DANS 15 ANS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9dcaa00024_0_1475"/>
          <p:cNvSpPr/>
          <p:nvPr/>
        </p:nvSpPr>
        <p:spPr>
          <a:xfrm>
            <a:off x="4912242" y="0"/>
            <a:ext cx="7279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19dcaa00024_0_1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411133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9dcaa00024_0_1475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g19dcaa00024_0_1475"/>
          <p:cNvSpPr>
            <a:spLocks noGrp="1"/>
          </p:cNvSpPr>
          <p:nvPr>
            <p:ph type="pic" idx="2"/>
          </p:nvPr>
        </p:nvSpPr>
        <p:spPr>
          <a:xfrm>
            <a:off x="365015" y="1136028"/>
            <a:ext cx="4167900" cy="402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Full Image">
  <p:cSld name="6_Full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9dcaa00024_0_14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g19dcaa00024_0_1450"/>
          <p:cNvPicPr preferRelativeResize="0"/>
          <p:nvPr/>
        </p:nvPicPr>
        <p:blipFill rotWithShape="1">
          <a:blip r:embed="rId2">
            <a:alphaModFix/>
          </a:blip>
          <a:srcRect l="19" r="28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39" name="Google Shape;39;g19dcaa00024_0_1450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19dcaa00024_0_1450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19dcaa00024_0_1450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position personnalisée">
  <p:cSld name="3_Disposition personnalisé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9dcaa00024_0_14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527511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9dcaa00024_0_1482"/>
          <p:cNvSpPr txBox="1"/>
          <p:nvPr/>
        </p:nvSpPr>
        <p:spPr>
          <a:xfrm>
            <a:off x="6469140" y="1307333"/>
            <a:ext cx="4390500" cy="56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6000" rIns="91425" bIns="45700" anchor="ctr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FACTURE DE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CHAUFFAGE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DIVISÉE PAR 8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DE POUVOIR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D’ACHAT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DANS 15 ANS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9dcaa00024_0_1482"/>
          <p:cNvSpPr/>
          <p:nvPr/>
        </p:nvSpPr>
        <p:spPr>
          <a:xfrm>
            <a:off x="4912242" y="0"/>
            <a:ext cx="7279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19dcaa00024_0_14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2016" y="2411133"/>
            <a:ext cx="2692401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9dcaa00024_0_1482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g19dcaa00024_0_1482"/>
          <p:cNvSpPr>
            <a:spLocks noGrp="1"/>
          </p:cNvSpPr>
          <p:nvPr>
            <p:ph type="pic" idx="2"/>
          </p:nvPr>
        </p:nvSpPr>
        <p:spPr>
          <a:xfrm>
            <a:off x="308340" y="1071860"/>
            <a:ext cx="4167900" cy="402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uche simple">
  <p:cSld name="Image gauche simp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9dcaa00024_0_1489"/>
          <p:cNvSpPr>
            <a:spLocks noGrp="1"/>
          </p:cNvSpPr>
          <p:nvPr>
            <p:ph type="pic" idx="2"/>
          </p:nvPr>
        </p:nvSpPr>
        <p:spPr>
          <a:xfrm>
            <a:off x="0" y="0"/>
            <a:ext cx="4912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" name="Google Shape;144;g19dcaa00024_0_1489"/>
          <p:cNvSpPr txBox="1">
            <a:spLocks noGrp="1"/>
          </p:cNvSpPr>
          <p:nvPr>
            <p:ph type="title"/>
          </p:nvPr>
        </p:nvSpPr>
        <p:spPr>
          <a:xfrm>
            <a:off x="5292144" y="614509"/>
            <a:ext cx="65055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19dcaa00024_0_1489"/>
          <p:cNvSpPr txBox="1">
            <a:spLocks noGrp="1"/>
          </p:cNvSpPr>
          <p:nvPr>
            <p:ph type="body" idx="1"/>
          </p:nvPr>
        </p:nvSpPr>
        <p:spPr>
          <a:xfrm>
            <a:off x="5292144" y="1769732"/>
            <a:ext cx="65055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uche">
  <p:cSld name="Image gauch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dcaa00024_0_1493"/>
          <p:cNvSpPr/>
          <p:nvPr/>
        </p:nvSpPr>
        <p:spPr>
          <a:xfrm rot="10800000" flipH="1">
            <a:off x="0" y="0"/>
            <a:ext cx="7221300" cy="68580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9dcaa00024_0_1493"/>
          <p:cNvSpPr>
            <a:spLocks noGrp="1"/>
          </p:cNvSpPr>
          <p:nvPr>
            <p:ph type="pic" idx="2"/>
          </p:nvPr>
        </p:nvSpPr>
        <p:spPr>
          <a:xfrm>
            <a:off x="-24436" y="1"/>
            <a:ext cx="6898200" cy="689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9" name="Google Shape;149;g19dcaa00024_0_1493"/>
          <p:cNvSpPr txBox="1">
            <a:spLocks noGrp="1"/>
          </p:cNvSpPr>
          <p:nvPr>
            <p:ph type="title"/>
          </p:nvPr>
        </p:nvSpPr>
        <p:spPr>
          <a:xfrm>
            <a:off x="7221415" y="614509"/>
            <a:ext cx="46299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g19dcaa00024_0_1493"/>
          <p:cNvSpPr txBox="1">
            <a:spLocks noGrp="1"/>
          </p:cNvSpPr>
          <p:nvPr>
            <p:ph type="body" idx="1"/>
          </p:nvPr>
        </p:nvSpPr>
        <p:spPr>
          <a:xfrm>
            <a:off x="7221414" y="1769732"/>
            <a:ext cx="4629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per Blank Layout">
  <p:cSld name="1_Super Blank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9dcaa00024_0_1498"/>
          <p:cNvSpPr/>
          <p:nvPr/>
        </p:nvSpPr>
        <p:spPr>
          <a:xfrm rot="10800000">
            <a:off x="-26068" y="0"/>
            <a:ext cx="5081394" cy="6871063"/>
          </a:xfrm>
          <a:custGeom>
            <a:avLst/>
            <a:gdLst/>
            <a:ahLst/>
            <a:cxnLst/>
            <a:rect l="l" t="t" r="r" b="b"/>
            <a:pathLst>
              <a:path w="5081394" h="6871063" extrusionOk="0">
                <a:moveTo>
                  <a:pt x="2965240" y="13063"/>
                </a:moveTo>
                <a:lnTo>
                  <a:pt x="5081394" y="0"/>
                </a:lnTo>
                <a:cubicBezTo>
                  <a:pt x="5077049" y="2286000"/>
                  <a:pt x="5072705" y="4572000"/>
                  <a:pt x="5068360" y="6858000"/>
                </a:cubicBezTo>
                <a:lnTo>
                  <a:pt x="0" y="6871063"/>
                </a:lnTo>
                <a:lnTo>
                  <a:pt x="0" y="6871063"/>
                </a:lnTo>
                <a:lnTo>
                  <a:pt x="0" y="2978303"/>
                </a:lnTo>
                <a:cubicBezTo>
                  <a:pt x="0" y="1340646"/>
                  <a:pt x="1327583" y="13063"/>
                  <a:pt x="2965240" y="13063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9dcaa00024_0_1498"/>
          <p:cNvSpPr>
            <a:spLocks noGrp="1"/>
          </p:cNvSpPr>
          <p:nvPr>
            <p:ph type="pic" idx="2"/>
          </p:nvPr>
        </p:nvSpPr>
        <p:spPr>
          <a:xfrm>
            <a:off x="0" y="0"/>
            <a:ext cx="4407000" cy="6871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4" name="Google Shape;154;g19dcaa00024_0_1498"/>
          <p:cNvSpPr txBox="1">
            <a:spLocks noGrp="1"/>
          </p:cNvSpPr>
          <p:nvPr>
            <p:ph type="title"/>
          </p:nvPr>
        </p:nvSpPr>
        <p:spPr>
          <a:xfrm>
            <a:off x="5028432" y="614509"/>
            <a:ext cx="67152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g19dcaa00024_0_1498"/>
          <p:cNvSpPr txBox="1">
            <a:spLocks noGrp="1"/>
          </p:cNvSpPr>
          <p:nvPr>
            <p:ph type="body" idx="1"/>
          </p:nvPr>
        </p:nvSpPr>
        <p:spPr>
          <a:xfrm>
            <a:off x="5028432" y="1769732"/>
            <a:ext cx="67152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 Layout1">
  <p:cSld name="Mockup Layout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9dcaa00024_0_1503"/>
          <p:cNvSpPr>
            <a:spLocks noGrp="1"/>
          </p:cNvSpPr>
          <p:nvPr>
            <p:ph type="pic" idx="2"/>
          </p:nvPr>
        </p:nvSpPr>
        <p:spPr>
          <a:xfrm>
            <a:off x="630620" y="588581"/>
            <a:ext cx="3447300" cy="487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8" name="Google Shape;158;g19dcaa00024_0_1503"/>
          <p:cNvSpPr txBox="1">
            <a:spLocks noGrp="1"/>
          </p:cNvSpPr>
          <p:nvPr>
            <p:ph type="title"/>
          </p:nvPr>
        </p:nvSpPr>
        <p:spPr>
          <a:xfrm>
            <a:off x="4323957" y="614509"/>
            <a:ext cx="73749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g19dcaa00024_0_1503"/>
          <p:cNvSpPr txBox="1">
            <a:spLocks noGrp="1"/>
          </p:cNvSpPr>
          <p:nvPr>
            <p:ph type="body" idx="1"/>
          </p:nvPr>
        </p:nvSpPr>
        <p:spPr>
          <a:xfrm>
            <a:off x="4323958" y="1769732"/>
            <a:ext cx="7374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D">
  <p:cSld name="Mise en page D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dcaa00024_0_1507"/>
          <p:cNvSpPr>
            <a:spLocks noGrp="1"/>
          </p:cNvSpPr>
          <p:nvPr>
            <p:ph type="pic" idx="2"/>
          </p:nvPr>
        </p:nvSpPr>
        <p:spPr>
          <a:xfrm flipH="1">
            <a:off x="-47" y="596579"/>
            <a:ext cx="2488800" cy="24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2" name="Google Shape;162;g19dcaa00024_0_1507"/>
          <p:cNvSpPr txBox="1">
            <a:spLocks noGrp="1"/>
          </p:cNvSpPr>
          <p:nvPr>
            <p:ph type="title"/>
          </p:nvPr>
        </p:nvSpPr>
        <p:spPr>
          <a:xfrm>
            <a:off x="2907535" y="614509"/>
            <a:ext cx="88092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g19dcaa00024_0_1507"/>
          <p:cNvSpPr txBox="1">
            <a:spLocks noGrp="1"/>
          </p:cNvSpPr>
          <p:nvPr>
            <p:ph type="body" idx="1"/>
          </p:nvPr>
        </p:nvSpPr>
        <p:spPr>
          <a:xfrm>
            <a:off x="2907534" y="1769732"/>
            <a:ext cx="88092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à droite">
  <p:cSld name="Image à droit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dcaa00024_0_1511"/>
          <p:cNvSpPr>
            <a:spLocks noGrp="1"/>
          </p:cNvSpPr>
          <p:nvPr>
            <p:ph type="pic" idx="2"/>
          </p:nvPr>
        </p:nvSpPr>
        <p:spPr>
          <a:xfrm flipH="1">
            <a:off x="6096000" y="0"/>
            <a:ext cx="6096000" cy="689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6" name="Google Shape;166;g19dcaa00024_0_1511"/>
          <p:cNvSpPr txBox="1">
            <a:spLocks noGrp="1"/>
          </p:cNvSpPr>
          <p:nvPr>
            <p:ph type="title"/>
          </p:nvPr>
        </p:nvSpPr>
        <p:spPr>
          <a:xfrm>
            <a:off x="397417" y="614509"/>
            <a:ext cx="53220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g19dcaa00024_0_1511"/>
          <p:cNvSpPr txBox="1">
            <a:spLocks noGrp="1"/>
          </p:cNvSpPr>
          <p:nvPr>
            <p:ph type="body" idx="1"/>
          </p:nvPr>
        </p:nvSpPr>
        <p:spPr>
          <a:xfrm>
            <a:off x="397417" y="1769732"/>
            <a:ext cx="53220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angle de couleur">
  <p:cSld name="Image avec angle de couleu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9dcaa00024_0_1515"/>
          <p:cNvSpPr>
            <a:spLocks noGrp="1"/>
          </p:cNvSpPr>
          <p:nvPr>
            <p:ph type="pic" idx="2"/>
          </p:nvPr>
        </p:nvSpPr>
        <p:spPr>
          <a:xfrm flipH="1">
            <a:off x="4812160" y="600010"/>
            <a:ext cx="6156300" cy="52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" name="Google Shape;170;g19dcaa00024_0_1515"/>
          <p:cNvSpPr/>
          <p:nvPr/>
        </p:nvSpPr>
        <p:spPr>
          <a:xfrm>
            <a:off x="9367307" y="4238653"/>
            <a:ext cx="1928878" cy="1945978"/>
          </a:xfrm>
          <a:custGeom>
            <a:avLst/>
            <a:gdLst/>
            <a:ahLst/>
            <a:cxnLst/>
            <a:rect l="l" t="t" r="r" b="b"/>
            <a:pathLst>
              <a:path w="1928878" h="1945978" extrusionOk="0">
                <a:moveTo>
                  <a:pt x="1928878" y="0"/>
                </a:moveTo>
                <a:lnTo>
                  <a:pt x="1928878" y="1945978"/>
                </a:lnTo>
                <a:lnTo>
                  <a:pt x="0" y="1945978"/>
                </a:lnTo>
                <a:cubicBezTo>
                  <a:pt x="0" y="937944"/>
                  <a:pt x="766100" y="108842"/>
                  <a:pt x="1747830" y="9142"/>
                </a:cubicBezTo>
                <a:lnTo>
                  <a:pt x="1928878" y="0"/>
                </a:lnTo>
                <a:close/>
              </a:path>
            </a:pathLst>
          </a:custGeom>
          <a:solidFill>
            <a:schemeClr val="accen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9dcaa00024_0_1515"/>
          <p:cNvSpPr txBox="1">
            <a:spLocks noGrp="1"/>
          </p:cNvSpPr>
          <p:nvPr>
            <p:ph type="title"/>
          </p:nvPr>
        </p:nvSpPr>
        <p:spPr>
          <a:xfrm>
            <a:off x="397417" y="614509"/>
            <a:ext cx="40869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g19dcaa00024_0_1515"/>
          <p:cNvSpPr txBox="1">
            <a:spLocks noGrp="1"/>
          </p:cNvSpPr>
          <p:nvPr>
            <p:ph type="body" idx="1"/>
          </p:nvPr>
        </p:nvSpPr>
        <p:spPr>
          <a:xfrm>
            <a:off x="397417" y="1769732"/>
            <a:ext cx="4086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angle de couleur 2">
  <p:cSld name="Image avec angle de couleur 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9dcaa00024_0_1520"/>
          <p:cNvSpPr>
            <a:spLocks noGrp="1"/>
          </p:cNvSpPr>
          <p:nvPr>
            <p:ph type="pic" idx="2"/>
          </p:nvPr>
        </p:nvSpPr>
        <p:spPr>
          <a:xfrm flipH="1">
            <a:off x="7225933" y="600010"/>
            <a:ext cx="3731100" cy="52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" name="Google Shape;175;g19dcaa00024_0_1520"/>
          <p:cNvSpPr/>
          <p:nvPr/>
        </p:nvSpPr>
        <p:spPr>
          <a:xfrm>
            <a:off x="9367307" y="4238653"/>
            <a:ext cx="1928878" cy="1945978"/>
          </a:xfrm>
          <a:custGeom>
            <a:avLst/>
            <a:gdLst/>
            <a:ahLst/>
            <a:cxnLst/>
            <a:rect l="l" t="t" r="r" b="b"/>
            <a:pathLst>
              <a:path w="1928878" h="1945978" extrusionOk="0">
                <a:moveTo>
                  <a:pt x="1928878" y="0"/>
                </a:moveTo>
                <a:lnTo>
                  <a:pt x="1928878" y="1945978"/>
                </a:lnTo>
                <a:lnTo>
                  <a:pt x="0" y="1945978"/>
                </a:lnTo>
                <a:cubicBezTo>
                  <a:pt x="0" y="937944"/>
                  <a:pt x="766100" y="108842"/>
                  <a:pt x="1747830" y="9142"/>
                </a:cubicBezTo>
                <a:lnTo>
                  <a:pt x="1928878" y="0"/>
                </a:lnTo>
                <a:close/>
              </a:path>
            </a:pathLst>
          </a:custGeom>
          <a:solidFill>
            <a:schemeClr val="accent4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9dcaa00024_0_1520"/>
          <p:cNvSpPr txBox="1">
            <a:spLocks noGrp="1"/>
          </p:cNvSpPr>
          <p:nvPr>
            <p:ph type="title"/>
          </p:nvPr>
        </p:nvSpPr>
        <p:spPr>
          <a:xfrm>
            <a:off x="397417" y="614509"/>
            <a:ext cx="65592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g19dcaa00024_0_1520"/>
          <p:cNvSpPr txBox="1">
            <a:spLocks noGrp="1"/>
          </p:cNvSpPr>
          <p:nvPr>
            <p:ph type="body" idx="1"/>
          </p:nvPr>
        </p:nvSpPr>
        <p:spPr>
          <a:xfrm>
            <a:off x="397416" y="1769732"/>
            <a:ext cx="65592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uper Blank Layout">
  <p:cSld name="2_Super Blank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9dcaa00024_0_1525"/>
          <p:cNvSpPr/>
          <p:nvPr/>
        </p:nvSpPr>
        <p:spPr>
          <a:xfrm>
            <a:off x="0" y="1"/>
            <a:ext cx="12218100" cy="687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9dcaa00024_0_1525"/>
          <p:cNvSpPr/>
          <p:nvPr/>
        </p:nvSpPr>
        <p:spPr>
          <a:xfrm rot="10800000">
            <a:off x="-26068" y="0"/>
            <a:ext cx="5081394" cy="6871063"/>
          </a:xfrm>
          <a:custGeom>
            <a:avLst/>
            <a:gdLst/>
            <a:ahLst/>
            <a:cxnLst/>
            <a:rect l="l" t="t" r="r" b="b"/>
            <a:pathLst>
              <a:path w="5081394" h="6871063" extrusionOk="0">
                <a:moveTo>
                  <a:pt x="2965240" y="13063"/>
                </a:moveTo>
                <a:lnTo>
                  <a:pt x="5081394" y="0"/>
                </a:lnTo>
                <a:cubicBezTo>
                  <a:pt x="5077049" y="2286000"/>
                  <a:pt x="5072705" y="4572000"/>
                  <a:pt x="5068360" y="6858000"/>
                </a:cubicBezTo>
                <a:lnTo>
                  <a:pt x="0" y="6871063"/>
                </a:lnTo>
                <a:lnTo>
                  <a:pt x="0" y="6871063"/>
                </a:lnTo>
                <a:lnTo>
                  <a:pt x="0" y="2978303"/>
                </a:lnTo>
                <a:cubicBezTo>
                  <a:pt x="0" y="1340646"/>
                  <a:pt x="1327583" y="13063"/>
                  <a:pt x="2965240" y="13063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9dcaa00024_0_1525"/>
          <p:cNvSpPr>
            <a:spLocks noGrp="1"/>
          </p:cNvSpPr>
          <p:nvPr>
            <p:ph type="pic" idx="2"/>
          </p:nvPr>
        </p:nvSpPr>
        <p:spPr>
          <a:xfrm>
            <a:off x="7558683" y="595858"/>
            <a:ext cx="3938700" cy="5666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" name="Google Shape;182;g19dcaa00024_0_1525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67392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g19dcaa00024_0_1525"/>
          <p:cNvSpPr txBox="1">
            <a:spLocks noGrp="1"/>
          </p:cNvSpPr>
          <p:nvPr>
            <p:ph type="body" idx="1"/>
          </p:nvPr>
        </p:nvSpPr>
        <p:spPr>
          <a:xfrm>
            <a:off x="397416" y="1769732"/>
            <a:ext cx="67392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position personnalisée">
  <p:cSld name="7_Disposition personnalisé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9dcaa00024_0_1371"/>
          <p:cNvSpPr/>
          <p:nvPr/>
        </p:nvSpPr>
        <p:spPr>
          <a:xfrm>
            <a:off x="0" y="5890160"/>
            <a:ext cx="10972800" cy="9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 Layout 5">
  <p:cSld name="Mockup Layout 5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dcaa00024_0_1531"/>
          <p:cNvSpPr>
            <a:spLocks noGrp="1"/>
          </p:cNvSpPr>
          <p:nvPr>
            <p:ph type="pic" idx="2"/>
          </p:nvPr>
        </p:nvSpPr>
        <p:spPr>
          <a:xfrm>
            <a:off x="7346032" y="1573578"/>
            <a:ext cx="5958900" cy="3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" name="Google Shape;186;g19dcaa00024_0_1531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9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g19dcaa00024_0_1531"/>
          <p:cNvSpPr txBox="1">
            <a:spLocks noGrp="1"/>
          </p:cNvSpPr>
          <p:nvPr>
            <p:ph type="body" idx="1"/>
          </p:nvPr>
        </p:nvSpPr>
        <p:spPr>
          <a:xfrm>
            <a:off x="397416" y="1769732"/>
            <a:ext cx="65772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exemples maisons">
  <p:cSld name="Intro exemples mais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dcaa00024_0_1535"/>
          <p:cNvSpPr/>
          <p:nvPr/>
        </p:nvSpPr>
        <p:spPr>
          <a:xfrm rot="-5400000">
            <a:off x="5137332" y="-196660"/>
            <a:ext cx="6858008" cy="7251332"/>
          </a:xfrm>
          <a:custGeom>
            <a:avLst/>
            <a:gdLst/>
            <a:ahLst/>
            <a:cxnLst/>
            <a:rect l="l" t="t" r="r" b="b"/>
            <a:pathLst>
              <a:path w="6858008" h="7251332" extrusionOk="0">
                <a:moveTo>
                  <a:pt x="4447894" y="7231739"/>
                </a:moveTo>
                <a:lnTo>
                  <a:pt x="0" y="7231739"/>
                </a:lnTo>
                <a:lnTo>
                  <a:pt x="0" y="7231739"/>
                </a:lnTo>
                <a:lnTo>
                  <a:pt x="0" y="2410108"/>
                </a:lnTo>
                <a:cubicBezTo>
                  <a:pt x="0" y="1079042"/>
                  <a:pt x="1079042" y="0"/>
                  <a:pt x="2410108" y="0"/>
                </a:cubicBezTo>
                <a:lnTo>
                  <a:pt x="6858002" y="0"/>
                </a:lnTo>
                <a:lnTo>
                  <a:pt x="6858002" y="0"/>
                </a:lnTo>
                <a:cubicBezTo>
                  <a:pt x="6858003" y="2356149"/>
                  <a:pt x="6858007" y="3717109"/>
                  <a:pt x="6858008" y="7251332"/>
                </a:cubicBezTo>
              </a:path>
            </a:pathLst>
          </a:custGeom>
          <a:solidFill>
            <a:srgbClr val="F1EE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9dcaa00024_0_1535"/>
          <p:cNvSpPr>
            <a:spLocks noGrp="1"/>
          </p:cNvSpPr>
          <p:nvPr>
            <p:ph type="pic" idx="2"/>
          </p:nvPr>
        </p:nvSpPr>
        <p:spPr>
          <a:xfrm>
            <a:off x="4363452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" name="Google Shape;191;g19dcaa00024_0_1535"/>
          <p:cNvSpPr>
            <a:spLocks noGrp="1"/>
          </p:cNvSpPr>
          <p:nvPr>
            <p:ph type="pic" idx="3"/>
          </p:nvPr>
        </p:nvSpPr>
        <p:spPr>
          <a:xfrm>
            <a:off x="8157079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2" name="Google Shape;192;g19dcaa00024_0_1535"/>
          <p:cNvSpPr txBox="1">
            <a:spLocks noGrp="1"/>
          </p:cNvSpPr>
          <p:nvPr>
            <p:ph type="title"/>
          </p:nvPr>
        </p:nvSpPr>
        <p:spPr>
          <a:xfrm>
            <a:off x="397417" y="614509"/>
            <a:ext cx="36381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g19dcaa00024_0_1535"/>
          <p:cNvSpPr txBox="1">
            <a:spLocks noGrp="1"/>
          </p:cNvSpPr>
          <p:nvPr>
            <p:ph type="body" idx="1"/>
          </p:nvPr>
        </p:nvSpPr>
        <p:spPr>
          <a:xfrm>
            <a:off x="397418" y="1769732"/>
            <a:ext cx="36381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2">
  <p:cSld name="Intro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9dcaa00024_0_1541"/>
          <p:cNvSpPr>
            <a:spLocks noGrp="1"/>
          </p:cNvSpPr>
          <p:nvPr>
            <p:ph type="pic" idx="2"/>
          </p:nvPr>
        </p:nvSpPr>
        <p:spPr>
          <a:xfrm>
            <a:off x="-166254" y="-133004"/>
            <a:ext cx="7040100" cy="7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" name="Google Shape;196;g19dcaa00024_0_1541"/>
          <p:cNvSpPr>
            <a:spLocks noGrp="1"/>
          </p:cNvSpPr>
          <p:nvPr>
            <p:ph type="pic" idx="3"/>
          </p:nvPr>
        </p:nvSpPr>
        <p:spPr>
          <a:xfrm rot="-5400000">
            <a:off x="5905930" y="-129091"/>
            <a:ext cx="3703200" cy="689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images">
  <p:cSld name="Deux image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9dcaa00024_0_1544"/>
          <p:cNvSpPr>
            <a:spLocks noGrp="1"/>
          </p:cNvSpPr>
          <p:nvPr>
            <p:ph type="pic" idx="2"/>
          </p:nvPr>
        </p:nvSpPr>
        <p:spPr>
          <a:xfrm>
            <a:off x="722671" y="856020"/>
            <a:ext cx="5515800" cy="2934300"/>
          </a:xfrm>
          <a:prstGeom prst="round2DiagRect">
            <a:avLst>
              <a:gd name="adj1" fmla="val 39233"/>
              <a:gd name="adj2" fmla="val 0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199" name="Google Shape;199;g19dcaa00024_0_1544"/>
          <p:cNvSpPr>
            <a:spLocks noGrp="1"/>
          </p:cNvSpPr>
          <p:nvPr>
            <p:ph type="pic" idx="3"/>
          </p:nvPr>
        </p:nvSpPr>
        <p:spPr>
          <a:xfrm>
            <a:off x="6449960" y="3907708"/>
            <a:ext cx="4994700" cy="21096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00" name="Google Shape;200;g19dcaa00024_0_1544"/>
          <p:cNvSpPr txBox="1">
            <a:spLocks noGrp="1"/>
          </p:cNvSpPr>
          <p:nvPr>
            <p:ph type="title"/>
          </p:nvPr>
        </p:nvSpPr>
        <p:spPr>
          <a:xfrm>
            <a:off x="6449959" y="856020"/>
            <a:ext cx="49947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g19dcaa00024_0_1544"/>
          <p:cNvSpPr txBox="1">
            <a:spLocks noGrp="1"/>
          </p:cNvSpPr>
          <p:nvPr>
            <p:ph type="body" idx="1"/>
          </p:nvPr>
        </p:nvSpPr>
        <p:spPr>
          <a:xfrm>
            <a:off x="747253" y="4076643"/>
            <a:ext cx="5491200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g19dcaa00024_0_1544"/>
          <p:cNvSpPr txBox="1">
            <a:spLocks noGrp="1"/>
          </p:cNvSpPr>
          <p:nvPr>
            <p:ph type="body" idx="4"/>
          </p:nvPr>
        </p:nvSpPr>
        <p:spPr>
          <a:xfrm>
            <a:off x="6449958" y="1995881"/>
            <a:ext cx="49947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maisons">
  <p:cSld name="2 images maiso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9dcaa00024_0_1550"/>
          <p:cNvSpPr/>
          <p:nvPr/>
        </p:nvSpPr>
        <p:spPr>
          <a:xfrm>
            <a:off x="0" y="0"/>
            <a:ext cx="11315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9dcaa00024_0_1550"/>
          <p:cNvSpPr>
            <a:spLocks noGrp="1"/>
          </p:cNvSpPr>
          <p:nvPr>
            <p:ph type="pic" idx="2"/>
          </p:nvPr>
        </p:nvSpPr>
        <p:spPr>
          <a:xfrm>
            <a:off x="7578090" y="531494"/>
            <a:ext cx="5577900" cy="6326400"/>
          </a:xfrm>
          <a:prstGeom prst="snip2DiagRect">
            <a:avLst>
              <a:gd name="adj1" fmla="val 0"/>
              <a:gd name="adj2" fmla="val 45583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g19dcaa00024_0_1550"/>
          <p:cNvSpPr>
            <a:spLocks noGrp="1"/>
          </p:cNvSpPr>
          <p:nvPr>
            <p:ph type="pic" idx="3"/>
          </p:nvPr>
        </p:nvSpPr>
        <p:spPr>
          <a:xfrm flipH="1">
            <a:off x="30" y="2583180"/>
            <a:ext cx="3897600" cy="4274700"/>
          </a:xfrm>
          <a:prstGeom prst="snip2DiagRect">
            <a:avLst>
              <a:gd name="adj1" fmla="val 0"/>
              <a:gd name="adj2" fmla="val 27090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07" name="Google Shape;207;g19dcaa00024_0_1550"/>
          <p:cNvSpPr txBox="1">
            <a:spLocks noGrp="1"/>
          </p:cNvSpPr>
          <p:nvPr>
            <p:ph type="title"/>
          </p:nvPr>
        </p:nvSpPr>
        <p:spPr>
          <a:xfrm>
            <a:off x="0" y="614509"/>
            <a:ext cx="75780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g19dcaa00024_0_1550"/>
          <p:cNvSpPr txBox="1">
            <a:spLocks noGrp="1"/>
          </p:cNvSpPr>
          <p:nvPr>
            <p:ph type="body" idx="1"/>
          </p:nvPr>
        </p:nvSpPr>
        <p:spPr>
          <a:xfrm>
            <a:off x="0" y="1769733"/>
            <a:ext cx="75780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g19dcaa00024_0_1550"/>
          <p:cNvSpPr txBox="1">
            <a:spLocks noGrp="1"/>
          </p:cNvSpPr>
          <p:nvPr>
            <p:ph type="body" idx="4"/>
          </p:nvPr>
        </p:nvSpPr>
        <p:spPr>
          <a:xfrm>
            <a:off x="4114800" y="2850776"/>
            <a:ext cx="3263100" cy="29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icônes ou logo">
  <p:cSld name="3 images icônes ou logo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dcaa00024_0_1557"/>
          <p:cNvSpPr>
            <a:spLocks noGrp="1"/>
          </p:cNvSpPr>
          <p:nvPr>
            <p:ph type="pic" idx="2"/>
          </p:nvPr>
        </p:nvSpPr>
        <p:spPr>
          <a:xfrm>
            <a:off x="4657484" y="2214897"/>
            <a:ext cx="2880000" cy="8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" name="Google Shape;212;g19dcaa00024_0_1557"/>
          <p:cNvSpPr>
            <a:spLocks noGrp="1"/>
          </p:cNvSpPr>
          <p:nvPr>
            <p:ph type="pic" idx="3"/>
          </p:nvPr>
        </p:nvSpPr>
        <p:spPr>
          <a:xfrm>
            <a:off x="1177104" y="2217959"/>
            <a:ext cx="2880000" cy="8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" name="Google Shape;213;g19dcaa00024_0_1557"/>
          <p:cNvSpPr>
            <a:spLocks noGrp="1"/>
          </p:cNvSpPr>
          <p:nvPr>
            <p:ph type="pic" idx="4"/>
          </p:nvPr>
        </p:nvSpPr>
        <p:spPr>
          <a:xfrm>
            <a:off x="8048216" y="2214897"/>
            <a:ext cx="2880000" cy="87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" name="Google Shape;214;g19dcaa00024_0_1557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0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g19dcaa00024_0_1557"/>
          <p:cNvSpPr txBox="1">
            <a:spLocks noGrp="1"/>
          </p:cNvSpPr>
          <p:nvPr>
            <p:ph type="body" idx="1"/>
          </p:nvPr>
        </p:nvSpPr>
        <p:spPr>
          <a:xfrm>
            <a:off x="1180073" y="3338557"/>
            <a:ext cx="28770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g19dcaa00024_0_1557"/>
          <p:cNvSpPr txBox="1">
            <a:spLocks noGrp="1"/>
          </p:cNvSpPr>
          <p:nvPr>
            <p:ph type="body" idx="5"/>
          </p:nvPr>
        </p:nvSpPr>
        <p:spPr>
          <a:xfrm>
            <a:off x="4657484" y="3338557"/>
            <a:ext cx="28770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g19dcaa00024_0_1557"/>
          <p:cNvSpPr txBox="1">
            <a:spLocks noGrp="1"/>
          </p:cNvSpPr>
          <p:nvPr>
            <p:ph type="body" idx="6"/>
          </p:nvPr>
        </p:nvSpPr>
        <p:spPr>
          <a:xfrm>
            <a:off x="8037178" y="3338557"/>
            <a:ext cx="28770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g19dcaa00024_0_1557"/>
          <p:cNvSpPr txBox="1">
            <a:spLocks noGrp="1"/>
          </p:cNvSpPr>
          <p:nvPr>
            <p:ph type="body" idx="7"/>
          </p:nvPr>
        </p:nvSpPr>
        <p:spPr>
          <a:xfrm>
            <a:off x="1177104" y="3896075"/>
            <a:ext cx="28770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g19dcaa00024_0_1557"/>
          <p:cNvSpPr txBox="1">
            <a:spLocks noGrp="1"/>
          </p:cNvSpPr>
          <p:nvPr>
            <p:ph type="body" idx="8"/>
          </p:nvPr>
        </p:nvSpPr>
        <p:spPr>
          <a:xfrm>
            <a:off x="4655409" y="3896075"/>
            <a:ext cx="28770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g19dcaa00024_0_1557"/>
          <p:cNvSpPr txBox="1">
            <a:spLocks noGrp="1"/>
          </p:cNvSpPr>
          <p:nvPr>
            <p:ph type="body" idx="9"/>
          </p:nvPr>
        </p:nvSpPr>
        <p:spPr>
          <a:xfrm>
            <a:off x="8035105" y="3896075"/>
            <a:ext cx="28770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carrés">
  <p:cSld name="3 images carré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9dcaa00024_0_1568"/>
          <p:cNvSpPr>
            <a:spLocks noGrp="1"/>
          </p:cNvSpPr>
          <p:nvPr>
            <p:ph type="pic" idx="2"/>
          </p:nvPr>
        </p:nvSpPr>
        <p:spPr>
          <a:xfrm>
            <a:off x="1299411" y="2186244"/>
            <a:ext cx="2757300" cy="25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" name="Google Shape;223;g19dcaa00024_0_1568"/>
          <p:cNvSpPr>
            <a:spLocks noGrp="1"/>
          </p:cNvSpPr>
          <p:nvPr>
            <p:ph type="pic" idx="3"/>
          </p:nvPr>
        </p:nvSpPr>
        <p:spPr>
          <a:xfrm>
            <a:off x="4717323" y="2186244"/>
            <a:ext cx="2757300" cy="25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4" name="Google Shape;224;g19dcaa00024_0_1568"/>
          <p:cNvSpPr>
            <a:spLocks noGrp="1"/>
          </p:cNvSpPr>
          <p:nvPr>
            <p:ph type="pic" idx="4"/>
          </p:nvPr>
        </p:nvSpPr>
        <p:spPr>
          <a:xfrm>
            <a:off x="8135235" y="2186244"/>
            <a:ext cx="2757300" cy="25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5" name="Google Shape;225;g19dcaa00024_0_1568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0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g19dcaa00024_0_1568"/>
          <p:cNvSpPr txBox="1">
            <a:spLocks noGrp="1"/>
          </p:cNvSpPr>
          <p:nvPr>
            <p:ph type="body" idx="1"/>
          </p:nvPr>
        </p:nvSpPr>
        <p:spPr>
          <a:xfrm>
            <a:off x="397416" y="1351963"/>
            <a:ext cx="113106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g19dcaa00024_0_1568"/>
          <p:cNvSpPr txBox="1">
            <a:spLocks noGrp="1"/>
          </p:cNvSpPr>
          <p:nvPr>
            <p:ph type="body" idx="5"/>
          </p:nvPr>
        </p:nvSpPr>
        <p:spPr>
          <a:xfrm>
            <a:off x="1277791" y="4791670"/>
            <a:ext cx="27792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g19dcaa00024_0_1568"/>
          <p:cNvSpPr txBox="1">
            <a:spLocks noGrp="1"/>
          </p:cNvSpPr>
          <p:nvPr>
            <p:ph type="body" idx="6"/>
          </p:nvPr>
        </p:nvSpPr>
        <p:spPr>
          <a:xfrm>
            <a:off x="4717323" y="4791670"/>
            <a:ext cx="27573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g19dcaa00024_0_1568"/>
          <p:cNvSpPr txBox="1">
            <a:spLocks noGrp="1"/>
          </p:cNvSpPr>
          <p:nvPr>
            <p:ph type="body" idx="7"/>
          </p:nvPr>
        </p:nvSpPr>
        <p:spPr>
          <a:xfrm>
            <a:off x="8132876" y="4791670"/>
            <a:ext cx="27573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rondes">
  <p:cSld name="3 images ronde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9dcaa00024_0_1577"/>
          <p:cNvSpPr>
            <a:spLocks noGrp="1"/>
          </p:cNvSpPr>
          <p:nvPr>
            <p:ph type="pic" idx="2"/>
          </p:nvPr>
        </p:nvSpPr>
        <p:spPr>
          <a:xfrm>
            <a:off x="4665081" y="1448790"/>
            <a:ext cx="2861700" cy="286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2" name="Google Shape;232;g19dcaa00024_0_1577"/>
          <p:cNvSpPr>
            <a:spLocks noGrp="1"/>
          </p:cNvSpPr>
          <p:nvPr>
            <p:ph type="pic" idx="3"/>
          </p:nvPr>
        </p:nvSpPr>
        <p:spPr>
          <a:xfrm>
            <a:off x="8214611" y="1448790"/>
            <a:ext cx="2861700" cy="286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3" name="Google Shape;233;g19dcaa00024_0_1577"/>
          <p:cNvSpPr>
            <a:spLocks noGrp="1"/>
          </p:cNvSpPr>
          <p:nvPr>
            <p:ph type="pic" idx="4"/>
          </p:nvPr>
        </p:nvSpPr>
        <p:spPr>
          <a:xfrm>
            <a:off x="1127402" y="1448790"/>
            <a:ext cx="2861700" cy="286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4" name="Google Shape;234;g19dcaa00024_0_1577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06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g19dcaa00024_0_1577"/>
          <p:cNvSpPr txBox="1">
            <a:spLocks noGrp="1"/>
          </p:cNvSpPr>
          <p:nvPr>
            <p:ph type="body" idx="1"/>
          </p:nvPr>
        </p:nvSpPr>
        <p:spPr>
          <a:xfrm>
            <a:off x="397416" y="4674221"/>
            <a:ext cx="113106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quipe">
  <p:cSld name="Equip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9dcaa00024_0_1583"/>
          <p:cNvSpPr>
            <a:spLocks noGrp="1"/>
          </p:cNvSpPr>
          <p:nvPr>
            <p:ph type="pic" idx="2"/>
          </p:nvPr>
        </p:nvSpPr>
        <p:spPr>
          <a:xfrm>
            <a:off x="1193074" y="1842698"/>
            <a:ext cx="2008800" cy="200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8" name="Google Shape;238;g19dcaa00024_0_1583"/>
          <p:cNvSpPr>
            <a:spLocks noGrp="1"/>
          </p:cNvSpPr>
          <p:nvPr>
            <p:ph type="pic" idx="3"/>
          </p:nvPr>
        </p:nvSpPr>
        <p:spPr>
          <a:xfrm>
            <a:off x="3791177" y="1842698"/>
            <a:ext cx="2008800" cy="200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9" name="Google Shape;239;g19dcaa00024_0_1583"/>
          <p:cNvSpPr>
            <a:spLocks noGrp="1"/>
          </p:cNvSpPr>
          <p:nvPr>
            <p:ph type="pic" idx="4"/>
          </p:nvPr>
        </p:nvSpPr>
        <p:spPr>
          <a:xfrm>
            <a:off x="6390685" y="1842698"/>
            <a:ext cx="2008800" cy="200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0" name="Google Shape;240;g19dcaa00024_0_1583"/>
          <p:cNvSpPr>
            <a:spLocks noGrp="1"/>
          </p:cNvSpPr>
          <p:nvPr>
            <p:ph type="pic" idx="5"/>
          </p:nvPr>
        </p:nvSpPr>
        <p:spPr>
          <a:xfrm>
            <a:off x="8990193" y="1842698"/>
            <a:ext cx="2008800" cy="200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1" name="Google Shape;241;g19dcaa00024_0_1583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0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g19dcaa00024_0_1583"/>
          <p:cNvSpPr txBox="1">
            <a:spLocks noGrp="1"/>
          </p:cNvSpPr>
          <p:nvPr>
            <p:ph type="body" idx="1"/>
          </p:nvPr>
        </p:nvSpPr>
        <p:spPr>
          <a:xfrm>
            <a:off x="397416" y="4245338"/>
            <a:ext cx="113106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g19dcaa00024_0_1583"/>
          <p:cNvSpPr txBox="1">
            <a:spLocks noGrp="1"/>
          </p:cNvSpPr>
          <p:nvPr>
            <p:ph type="body" idx="6"/>
          </p:nvPr>
        </p:nvSpPr>
        <p:spPr>
          <a:xfrm>
            <a:off x="397416" y="4760259"/>
            <a:ext cx="113106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 carrés">
  <p:cSld name="5 images carré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9dcaa00024_0_1591"/>
          <p:cNvSpPr>
            <a:spLocks noGrp="1"/>
          </p:cNvSpPr>
          <p:nvPr>
            <p:ph type="pic" idx="2"/>
          </p:nvPr>
        </p:nvSpPr>
        <p:spPr>
          <a:xfrm>
            <a:off x="1152258" y="2201010"/>
            <a:ext cx="1479600" cy="14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6" name="Google Shape;246;g19dcaa00024_0_1591"/>
          <p:cNvSpPr>
            <a:spLocks noGrp="1"/>
          </p:cNvSpPr>
          <p:nvPr>
            <p:ph type="pic" idx="3"/>
          </p:nvPr>
        </p:nvSpPr>
        <p:spPr>
          <a:xfrm>
            <a:off x="3328119" y="2201010"/>
            <a:ext cx="1479600" cy="14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g19dcaa00024_0_1591"/>
          <p:cNvSpPr>
            <a:spLocks noGrp="1"/>
          </p:cNvSpPr>
          <p:nvPr>
            <p:ph type="pic" idx="4"/>
          </p:nvPr>
        </p:nvSpPr>
        <p:spPr>
          <a:xfrm>
            <a:off x="5440020" y="2201010"/>
            <a:ext cx="1479600" cy="14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g19dcaa00024_0_1591"/>
          <p:cNvSpPr>
            <a:spLocks noGrp="1"/>
          </p:cNvSpPr>
          <p:nvPr>
            <p:ph type="pic" idx="5"/>
          </p:nvPr>
        </p:nvSpPr>
        <p:spPr>
          <a:xfrm>
            <a:off x="7473591" y="2201010"/>
            <a:ext cx="1479600" cy="14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9" name="Google Shape;249;g19dcaa00024_0_1591"/>
          <p:cNvSpPr>
            <a:spLocks noGrp="1"/>
          </p:cNvSpPr>
          <p:nvPr>
            <p:ph type="pic" idx="6"/>
          </p:nvPr>
        </p:nvSpPr>
        <p:spPr>
          <a:xfrm>
            <a:off x="9572780" y="2201010"/>
            <a:ext cx="1479600" cy="14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" name="Google Shape;250;g19dcaa00024_0_1591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0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g19dcaa00024_0_1591"/>
          <p:cNvSpPr txBox="1">
            <a:spLocks noGrp="1"/>
          </p:cNvSpPr>
          <p:nvPr>
            <p:ph type="body" idx="1"/>
          </p:nvPr>
        </p:nvSpPr>
        <p:spPr>
          <a:xfrm>
            <a:off x="397416" y="1351963"/>
            <a:ext cx="113106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g19dcaa00024_0_1591"/>
          <p:cNvSpPr txBox="1">
            <a:spLocks noGrp="1"/>
          </p:cNvSpPr>
          <p:nvPr>
            <p:ph type="body" idx="7"/>
          </p:nvPr>
        </p:nvSpPr>
        <p:spPr>
          <a:xfrm>
            <a:off x="1152259" y="3896075"/>
            <a:ext cx="1479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g19dcaa00024_0_1591"/>
          <p:cNvSpPr txBox="1">
            <a:spLocks noGrp="1"/>
          </p:cNvSpPr>
          <p:nvPr>
            <p:ph type="body" idx="8"/>
          </p:nvPr>
        </p:nvSpPr>
        <p:spPr>
          <a:xfrm>
            <a:off x="1149290" y="4328087"/>
            <a:ext cx="1479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g19dcaa00024_0_1591"/>
          <p:cNvSpPr txBox="1">
            <a:spLocks noGrp="1"/>
          </p:cNvSpPr>
          <p:nvPr>
            <p:ph type="body" idx="9"/>
          </p:nvPr>
        </p:nvSpPr>
        <p:spPr>
          <a:xfrm>
            <a:off x="3330682" y="3896075"/>
            <a:ext cx="1479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g19dcaa00024_0_1591"/>
          <p:cNvSpPr txBox="1">
            <a:spLocks noGrp="1"/>
          </p:cNvSpPr>
          <p:nvPr>
            <p:ph type="body" idx="13"/>
          </p:nvPr>
        </p:nvSpPr>
        <p:spPr>
          <a:xfrm>
            <a:off x="3327713" y="4328087"/>
            <a:ext cx="1479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g19dcaa00024_0_1591"/>
          <p:cNvSpPr txBox="1">
            <a:spLocks noGrp="1"/>
          </p:cNvSpPr>
          <p:nvPr>
            <p:ph type="body" idx="14"/>
          </p:nvPr>
        </p:nvSpPr>
        <p:spPr>
          <a:xfrm>
            <a:off x="5437388" y="3896075"/>
            <a:ext cx="1479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g19dcaa00024_0_1591"/>
          <p:cNvSpPr txBox="1">
            <a:spLocks noGrp="1"/>
          </p:cNvSpPr>
          <p:nvPr>
            <p:ph type="body" idx="15"/>
          </p:nvPr>
        </p:nvSpPr>
        <p:spPr>
          <a:xfrm>
            <a:off x="5434419" y="4328087"/>
            <a:ext cx="1479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g19dcaa00024_0_1591"/>
          <p:cNvSpPr txBox="1">
            <a:spLocks noGrp="1"/>
          </p:cNvSpPr>
          <p:nvPr>
            <p:ph type="body" idx="16"/>
          </p:nvPr>
        </p:nvSpPr>
        <p:spPr>
          <a:xfrm>
            <a:off x="7472376" y="3896075"/>
            <a:ext cx="1479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g19dcaa00024_0_1591"/>
          <p:cNvSpPr txBox="1">
            <a:spLocks noGrp="1"/>
          </p:cNvSpPr>
          <p:nvPr>
            <p:ph type="body" idx="17"/>
          </p:nvPr>
        </p:nvSpPr>
        <p:spPr>
          <a:xfrm>
            <a:off x="7469407" y="4328087"/>
            <a:ext cx="1479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g19dcaa00024_0_1591"/>
          <p:cNvSpPr txBox="1">
            <a:spLocks noGrp="1"/>
          </p:cNvSpPr>
          <p:nvPr>
            <p:ph type="body" idx="18"/>
          </p:nvPr>
        </p:nvSpPr>
        <p:spPr>
          <a:xfrm>
            <a:off x="9570117" y="3896075"/>
            <a:ext cx="14796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g19dcaa00024_0_1591"/>
          <p:cNvSpPr txBox="1">
            <a:spLocks noGrp="1"/>
          </p:cNvSpPr>
          <p:nvPr>
            <p:ph type="body" idx="19"/>
          </p:nvPr>
        </p:nvSpPr>
        <p:spPr>
          <a:xfrm>
            <a:off x="9567148" y="4328087"/>
            <a:ext cx="14796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">
  <p:cSld name="Blan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9dcaa00024_0_1373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9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g19dcaa00024_0_1373"/>
          <p:cNvSpPr txBox="1">
            <a:spLocks noGrp="1"/>
          </p:cNvSpPr>
          <p:nvPr>
            <p:ph type="body" idx="1"/>
          </p:nvPr>
        </p:nvSpPr>
        <p:spPr>
          <a:xfrm>
            <a:off x="397416" y="1769732"/>
            <a:ext cx="113196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maisons">
  <p:cSld name="3 images maison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9dcaa00024_0_1609"/>
          <p:cNvSpPr>
            <a:spLocks noGrp="1"/>
          </p:cNvSpPr>
          <p:nvPr>
            <p:ph type="pic" idx="2"/>
          </p:nvPr>
        </p:nvSpPr>
        <p:spPr>
          <a:xfrm>
            <a:off x="6370320" y="548640"/>
            <a:ext cx="4011600" cy="3500700"/>
          </a:xfrm>
          <a:prstGeom prst="snip2DiagRect">
            <a:avLst>
              <a:gd name="adj1" fmla="val 34748"/>
              <a:gd name="adj2" fmla="val 0"/>
            </a:avLst>
          </a:prstGeom>
          <a:solidFill>
            <a:schemeClr val="lt1"/>
          </a:solidFill>
          <a:ln w="1270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" name="Google Shape;264;g19dcaa00024_0_1609"/>
          <p:cNvSpPr>
            <a:spLocks noGrp="1"/>
          </p:cNvSpPr>
          <p:nvPr>
            <p:ph type="pic" idx="3"/>
          </p:nvPr>
        </p:nvSpPr>
        <p:spPr>
          <a:xfrm>
            <a:off x="9114770" y="2636496"/>
            <a:ext cx="3484800" cy="3270600"/>
          </a:xfrm>
          <a:prstGeom prst="snip2DiagRect">
            <a:avLst>
              <a:gd name="adj1" fmla="val 0"/>
              <a:gd name="adj2" fmla="val 26229"/>
            </a:avLst>
          </a:prstGeom>
          <a:solidFill>
            <a:schemeClr val="lt1"/>
          </a:solidFill>
          <a:ln w="1270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5" name="Google Shape;265;g19dcaa00024_0_1609"/>
          <p:cNvSpPr>
            <a:spLocks noGrp="1"/>
          </p:cNvSpPr>
          <p:nvPr>
            <p:ph type="pic" idx="4"/>
          </p:nvPr>
        </p:nvSpPr>
        <p:spPr>
          <a:xfrm>
            <a:off x="5630091" y="3587410"/>
            <a:ext cx="3484800" cy="3500700"/>
          </a:xfrm>
          <a:prstGeom prst="snip2DiagRect">
            <a:avLst>
              <a:gd name="adj1" fmla="val 34748"/>
              <a:gd name="adj2" fmla="val 0"/>
            </a:avLst>
          </a:prstGeom>
          <a:solidFill>
            <a:schemeClr val="lt1"/>
          </a:solidFill>
          <a:ln w="1270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266" name="Google Shape;266;g19dcaa00024_0_16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577" y="-4945476"/>
            <a:ext cx="5218578" cy="631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9dcaa00024_0_1609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56985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g19dcaa00024_0_1609"/>
          <p:cNvSpPr txBox="1">
            <a:spLocks noGrp="1"/>
          </p:cNvSpPr>
          <p:nvPr>
            <p:ph type="body" idx="1"/>
          </p:nvPr>
        </p:nvSpPr>
        <p:spPr>
          <a:xfrm>
            <a:off x="397417" y="1769732"/>
            <a:ext cx="51069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êle mêle">
  <p:cSld name="Pêle mêl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9dcaa00024_0_1616"/>
          <p:cNvSpPr>
            <a:spLocks noGrp="1"/>
          </p:cNvSpPr>
          <p:nvPr>
            <p:ph type="pic" idx="2"/>
          </p:nvPr>
        </p:nvSpPr>
        <p:spPr>
          <a:xfrm>
            <a:off x="4946754" y="3322310"/>
            <a:ext cx="4047300" cy="21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g19dcaa00024_0_1616"/>
          <p:cNvSpPr>
            <a:spLocks noGrp="1"/>
          </p:cNvSpPr>
          <p:nvPr>
            <p:ph type="pic" idx="3"/>
          </p:nvPr>
        </p:nvSpPr>
        <p:spPr>
          <a:xfrm>
            <a:off x="4946755" y="0"/>
            <a:ext cx="3138300" cy="31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2" name="Google Shape;272;g19dcaa00024_0_1616"/>
          <p:cNvSpPr>
            <a:spLocks noGrp="1"/>
          </p:cNvSpPr>
          <p:nvPr>
            <p:ph type="pic" idx="4"/>
          </p:nvPr>
        </p:nvSpPr>
        <p:spPr>
          <a:xfrm>
            <a:off x="8264949" y="968854"/>
            <a:ext cx="3925200" cy="21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3" name="Google Shape;273;g19dcaa00024_0_1616"/>
          <p:cNvSpPr>
            <a:spLocks noGrp="1"/>
          </p:cNvSpPr>
          <p:nvPr>
            <p:ph type="pic" idx="5"/>
          </p:nvPr>
        </p:nvSpPr>
        <p:spPr>
          <a:xfrm>
            <a:off x="9188970" y="3312826"/>
            <a:ext cx="3003600" cy="3545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4" name="Google Shape;274;g19dcaa00024_0_1616"/>
          <p:cNvSpPr txBox="1">
            <a:spLocks noGrp="1"/>
          </p:cNvSpPr>
          <p:nvPr>
            <p:ph type="title"/>
          </p:nvPr>
        </p:nvSpPr>
        <p:spPr>
          <a:xfrm>
            <a:off x="397417" y="614509"/>
            <a:ext cx="42285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g19dcaa00024_0_1616"/>
          <p:cNvSpPr txBox="1">
            <a:spLocks noGrp="1"/>
          </p:cNvSpPr>
          <p:nvPr>
            <p:ph type="body" idx="1"/>
          </p:nvPr>
        </p:nvSpPr>
        <p:spPr>
          <a:xfrm>
            <a:off x="397417" y="1769732"/>
            <a:ext cx="42285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ut de la timeline">
  <p:cSld name="Haut de la timelin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9dcaa00024_0_16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33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" name="Google Shape;278;g19dcaa00024_0_1623"/>
          <p:cNvSpPr txBox="1">
            <a:spLocks noGrp="1"/>
          </p:cNvSpPr>
          <p:nvPr>
            <p:ph type="title"/>
          </p:nvPr>
        </p:nvSpPr>
        <p:spPr>
          <a:xfrm>
            <a:off x="397416" y="1354952"/>
            <a:ext cx="11319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g19dcaa00024_0_1623"/>
          <p:cNvSpPr txBox="1">
            <a:spLocks noGrp="1"/>
          </p:cNvSpPr>
          <p:nvPr>
            <p:ph type="body" idx="1"/>
          </p:nvPr>
        </p:nvSpPr>
        <p:spPr>
          <a:xfrm>
            <a:off x="397416" y="3810000"/>
            <a:ext cx="11319600" cy="2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images maisons">
  <p:cSld name="Contenu images maiso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9dcaa00024_0_1627"/>
          <p:cNvSpPr/>
          <p:nvPr/>
        </p:nvSpPr>
        <p:spPr>
          <a:xfrm rot="-5400000">
            <a:off x="2733452" y="-2733438"/>
            <a:ext cx="6858000" cy="12324900"/>
          </a:xfrm>
          <a:prstGeom prst="rect">
            <a:avLst/>
          </a:prstGeom>
          <a:solidFill>
            <a:srgbClr val="F1EE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9dcaa00024_0_1627"/>
          <p:cNvSpPr>
            <a:spLocks noGrp="1"/>
          </p:cNvSpPr>
          <p:nvPr>
            <p:ph type="pic" idx="2"/>
          </p:nvPr>
        </p:nvSpPr>
        <p:spPr>
          <a:xfrm>
            <a:off x="4363452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" name="Google Shape;283;g19dcaa00024_0_1627"/>
          <p:cNvSpPr>
            <a:spLocks noGrp="1"/>
          </p:cNvSpPr>
          <p:nvPr>
            <p:ph type="pic" idx="3"/>
          </p:nvPr>
        </p:nvSpPr>
        <p:spPr>
          <a:xfrm>
            <a:off x="8157079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" name="Google Shape;284;g19dcaa00024_0_1627"/>
          <p:cNvSpPr>
            <a:spLocks noGrp="1"/>
          </p:cNvSpPr>
          <p:nvPr>
            <p:ph type="pic" idx="4"/>
          </p:nvPr>
        </p:nvSpPr>
        <p:spPr>
          <a:xfrm>
            <a:off x="554711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 images maisons">
  <p:cSld name="Fin images maiso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9dcaa00024_0_1632"/>
          <p:cNvSpPr/>
          <p:nvPr/>
        </p:nvSpPr>
        <p:spPr>
          <a:xfrm rot="5400000" flipH="1">
            <a:off x="3146297" y="-6328"/>
            <a:ext cx="6858008" cy="6870637"/>
          </a:xfrm>
          <a:custGeom>
            <a:avLst/>
            <a:gdLst/>
            <a:ahLst/>
            <a:cxnLst/>
            <a:rect l="l" t="t" r="r" b="b"/>
            <a:pathLst>
              <a:path w="6858008" h="7251332" extrusionOk="0">
                <a:moveTo>
                  <a:pt x="4447894" y="7231739"/>
                </a:moveTo>
                <a:lnTo>
                  <a:pt x="0" y="7231739"/>
                </a:lnTo>
                <a:lnTo>
                  <a:pt x="0" y="7231739"/>
                </a:lnTo>
                <a:lnTo>
                  <a:pt x="0" y="2410108"/>
                </a:lnTo>
                <a:cubicBezTo>
                  <a:pt x="0" y="1079042"/>
                  <a:pt x="1079042" y="0"/>
                  <a:pt x="2410108" y="0"/>
                </a:cubicBezTo>
                <a:lnTo>
                  <a:pt x="6858002" y="0"/>
                </a:lnTo>
                <a:lnTo>
                  <a:pt x="6858002" y="0"/>
                </a:lnTo>
                <a:cubicBezTo>
                  <a:pt x="6858003" y="2356149"/>
                  <a:pt x="6858007" y="3717109"/>
                  <a:pt x="6858008" y="7251332"/>
                </a:cubicBezTo>
              </a:path>
            </a:pathLst>
          </a:custGeom>
          <a:solidFill>
            <a:srgbClr val="F1EE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9dcaa00024_0_1632"/>
          <p:cNvSpPr/>
          <p:nvPr/>
        </p:nvSpPr>
        <p:spPr>
          <a:xfrm>
            <a:off x="0" y="0"/>
            <a:ext cx="3579300" cy="6858000"/>
          </a:xfrm>
          <a:prstGeom prst="rect">
            <a:avLst/>
          </a:prstGeom>
          <a:solidFill>
            <a:srgbClr val="F1EE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9dcaa00024_0_1632"/>
          <p:cNvSpPr>
            <a:spLocks noGrp="1"/>
          </p:cNvSpPr>
          <p:nvPr>
            <p:ph type="pic" idx="2"/>
          </p:nvPr>
        </p:nvSpPr>
        <p:spPr>
          <a:xfrm>
            <a:off x="4363452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g19dcaa00024_0_1632"/>
          <p:cNvSpPr>
            <a:spLocks noGrp="1"/>
          </p:cNvSpPr>
          <p:nvPr>
            <p:ph type="pic" idx="3"/>
          </p:nvPr>
        </p:nvSpPr>
        <p:spPr>
          <a:xfrm>
            <a:off x="8157079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g19dcaa00024_0_1632"/>
          <p:cNvSpPr>
            <a:spLocks noGrp="1"/>
          </p:cNvSpPr>
          <p:nvPr>
            <p:ph type="pic" idx="4"/>
          </p:nvPr>
        </p:nvSpPr>
        <p:spPr>
          <a:xfrm>
            <a:off x="554711" y="1070807"/>
            <a:ext cx="3465900" cy="45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 Layout 4">
  <p:cSld name="Mockup Layout 4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9dcaa00024_0_1638"/>
          <p:cNvSpPr>
            <a:spLocks noGrp="1"/>
          </p:cNvSpPr>
          <p:nvPr>
            <p:ph type="pic" idx="2"/>
          </p:nvPr>
        </p:nvSpPr>
        <p:spPr>
          <a:xfrm>
            <a:off x="4613294" y="3115099"/>
            <a:ext cx="2919600" cy="51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" name="Google Shape;293;g19dcaa00024_0_1638"/>
          <p:cNvSpPr txBox="1">
            <a:spLocks noGrp="1"/>
          </p:cNvSpPr>
          <p:nvPr>
            <p:ph type="title"/>
          </p:nvPr>
        </p:nvSpPr>
        <p:spPr>
          <a:xfrm>
            <a:off x="397416" y="614509"/>
            <a:ext cx="113196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g19dcaa00024_0_1638"/>
          <p:cNvSpPr txBox="1">
            <a:spLocks noGrp="1"/>
          </p:cNvSpPr>
          <p:nvPr>
            <p:ph type="body" idx="1"/>
          </p:nvPr>
        </p:nvSpPr>
        <p:spPr>
          <a:xfrm>
            <a:off x="397416" y="1769732"/>
            <a:ext cx="38787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g19dcaa00024_0_1638"/>
          <p:cNvSpPr txBox="1">
            <a:spLocks noGrp="1"/>
          </p:cNvSpPr>
          <p:nvPr>
            <p:ph type="body" idx="3"/>
          </p:nvPr>
        </p:nvSpPr>
        <p:spPr>
          <a:xfrm>
            <a:off x="7838122" y="1769732"/>
            <a:ext cx="38787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er Blank Layout">
  <p:cSld name="Super Blank Layou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9dcaa00024_0_1643"/>
          <p:cNvSpPr>
            <a:spLocks noGrp="1"/>
          </p:cNvSpPr>
          <p:nvPr>
            <p:ph type="pic" idx="2"/>
          </p:nvPr>
        </p:nvSpPr>
        <p:spPr>
          <a:xfrm>
            <a:off x="-26069" y="-4248"/>
            <a:ext cx="5093400" cy="68712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g19dcaa00024_0_1643"/>
          <p:cNvSpPr>
            <a:spLocks noGrp="1"/>
          </p:cNvSpPr>
          <p:nvPr>
            <p:ph type="pic" idx="3"/>
          </p:nvPr>
        </p:nvSpPr>
        <p:spPr>
          <a:xfrm>
            <a:off x="4108326" y="1449799"/>
            <a:ext cx="2854200" cy="3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9" name="Google Shape;299;g19dcaa00024_0_1643"/>
          <p:cNvSpPr txBox="1">
            <a:spLocks noGrp="1"/>
          </p:cNvSpPr>
          <p:nvPr>
            <p:ph type="title"/>
          </p:nvPr>
        </p:nvSpPr>
        <p:spPr>
          <a:xfrm>
            <a:off x="5292144" y="614509"/>
            <a:ext cx="65055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g19dcaa00024_0_1643"/>
          <p:cNvSpPr txBox="1">
            <a:spLocks noGrp="1"/>
          </p:cNvSpPr>
          <p:nvPr>
            <p:ph type="body" idx="1"/>
          </p:nvPr>
        </p:nvSpPr>
        <p:spPr>
          <a:xfrm>
            <a:off x="7225553" y="1769732"/>
            <a:ext cx="45720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Layout">
  <p:cSld name="Break Slide Layou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9dcaa00024_0_164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809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Disposition personnalisée">
  <p:cSld name="9_Disposition personnalisé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9dcaa00024_0_1650"/>
          <p:cNvSpPr/>
          <p:nvPr/>
        </p:nvSpPr>
        <p:spPr>
          <a:xfrm>
            <a:off x="0" y="5890160"/>
            <a:ext cx="10972800" cy="9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19dcaa00024_0_1650"/>
          <p:cNvSpPr/>
          <p:nvPr/>
        </p:nvSpPr>
        <p:spPr>
          <a:xfrm>
            <a:off x="0" y="5890160"/>
            <a:ext cx="10972800" cy="9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19dcaa00024_0_1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19397"/>
            <a:ext cx="4279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9dcaa00024_0_16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92" y="6138938"/>
            <a:ext cx="1540150" cy="33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9dcaa00024_0_16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8513" y="5930201"/>
            <a:ext cx="5655917" cy="52644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19dcaa00024_0_1650"/>
          <p:cNvSpPr txBox="1"/>
          <p:nvPr/>
        </p:nvSpPr>
        <p:spPr>
          <a:xfrm>
            <a:off x="8835200" y="6174409"/>
            <a:ext cx="2646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renovation-doremi.com</a:t>
            </a:r>
            <a:endParaRPr sz="1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9dcaa00024_0_1650"/>
          <p:cNvSpPr txBox="1">
            <a:spLocks noGrp="1"/>
          </p:cNvSpPr>
          <p:nvPr>
            <p:ph type="title"/>
          </p:nvPr>
        </p:nvSpPr>
        <p:spPr>
          <a:xfrm>
            <a:off x="917369" y="614509"/>
            <a:ext cx="105648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g19dcaa00024_0_1650"/>
          <p:cNvSpPr txBox="1">
            <a:spLocks noGrp="1"/>
          </p:cNvSpPr>
          <p:nvPr>
            <p:ph type="body" idx="1"/>
          </p:nvPr>
        </p:nvSpPr>
        <p:spPr>
          <a:xfrm>
            <a:off x="917369" y="1769732"/>
            <a:ext cx="10564800" cy="4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gauche paragraphe">
  <p:cSld name="2 images gauche paragraph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sposition personnalisée">
  <p:cSld name="10_Disposition personnalisé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9dcaa00024_0_1382"/>
          <p:cNvSpPr txBox="1">
            <a:spLocks noGrp="1"/>
          </p:cNvSpPr>
          <p:nvPr>
            <p:ph type="title"/>
          </p:nvPr>
        </p:nvSpPr>
        <p:spPr>
          <a:xfrm>
            <a:off x="917370" y="614510"/>
            <a:ext cx="105648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19dcaa00024_0_1382"/>
          <p:cNvSpPr txBox="1">
            <a:spLocks noGrp="1"/>
          </p:cNvSpPr>
          <p:nvPr>
            <p:ph type="body" idx="1"/>
          </p:nvPr>
        </p:nvSpPr>
        <p:spPr>
          <a:xfrm>
            <a:off x="917370" y="1769733"/>
            <a:ext cx="10564800" cy="4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B5B5B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19dcaa00024_0_1382"/>
          <p:cNvSpPr/>
          <p:nvPr/>
        </p:nvSpPr>
        <p:spPr>
          <a:xfrm>
            <a:off x="0" y="5890160"/>
            <a:ext cx="10972800" cy="9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19dcaa00024_0_13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19397"/>
            <a:ext cx="42796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19dcaa00024_0_1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23" y="6361364"/>
            <a:ext cx="1540149" cy="33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Blank Layou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 1">
  <p:cSld name="Blanc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 1">
  <p:cSld name="BLANK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 2">
  <p:cSld name="BLANK_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 3">
  <p:cSld name="BLANK_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 4">
  <p:cSld name="BLANK_4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deaa10042_0_380"/>
          <p:cNvSpPr txBox="1">
            <a:spLocks noGrp="1"/>
          </p:cNvSpPr>
          <p:nvPr>
            <p:ph type="title"/>
          </p:nvPr>
        </p:nvSpPr>
        <p:spPr>
          <a:xfrm>
            <a:off x="397440" y="614520"/>
            <a:ext cx="113190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g28deaa10042_0_380"/>
          <p:cNvSpPr txBox="1">
            <a:spLocks noGrp="1"/>
          </p:cNvSpPr>
          <p:nvPr>
            <p:ph type="subTitle" idx="1"/>
          </p:nvPr>
        </p:nvSpPr>
        <p:spPr>
          <a:xfrm>
            <a:off x="397440" y="1769760"/>
            <a:ext cx="11319000" cy="3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deaa10042_0_78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5" name="Google Shape;325;g28deaa10042_0_788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8deaa10042_0_788"/>
          <p:cNvSpPr txBox="1">
            <a:spLocks noGrp="1"/>
          </p:cNvSpPr>
          <p:nvPr>
            <p:ph type="title"/>
          </p:nvPr>
        </p:nvSpPr>
        <p:spPr>
          <a:xfrm>
            <a:off x="6563950" y="1830014"/>
            <a:ext cx="45165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g28deaa10042_0_788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 2">
  <p:cSld name="Blanc_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 Layout">
  <p:cSld name="1_Break Slide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9dcaa00024_0_1388"/>
          <p:cNvSpPr/>
          <p:nvPr/>
        </p:nvSpPr>
        <p:spPr>
          <a:xfrm>
            <a:off x="0" y="6066971"/>
            <a:ext cx="12192000" cy="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9dcaa00024_0_138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04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sposition personnalisée 1">
  <p:cSld name="8_Disposition personnalisée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ffe14ca9db_5_184"/>
          <p:cNvSpPr txBox="1">
            <a:spLocks noGrp="1"/>
          </p:cNvSpPr>
          <p:nvPr>
            <p:ph type="title"/>
          </p:nvPr>
        </p:nvSpPr>
        <p:spPr>
          <a:xfrm>
            <a:off x="917369" y="614510"/>
            <a:ext cx="105648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g2ffe14ca9db_5_184"/>
          <p:cNvSpPr txBox="1">
            <a:spLocks noGrp="1"/>
          </p:cNvSpPr>
          <p:nvPr>
            <p:ph type="body" idx="1"/>
          </p:nvPr>
        </p:nvSpPr>
        <p:spPr>
          <a:xfrm>
            <a:off x="917369" y="2450127"/>
            <a:ext cx="10564800" cy="3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B5B5B"/>
              </a:buClr>
              <a:buSzPts val="11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g2ffe14ca9db_5_184"/>
          <p:cNvSpPr/>
          <p:nvPr/>
        </p:nvSpPr>
        <p:spPr>
          <a:xfrm>
            <a:off x="0" y="5890161"/>
            <a:ext cx="10972800" cy="9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g2ffe14ca9db_5_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97" y="1309101"/>
            <a:ext cx="761737" cy="558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ffe14ca9db_5_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034" y="6035075"/>
            <a:ext cx="663876" cy="66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ffe14ca9db_5_184"/>
          <p:cNvSpPr txBox="1">
            <a:spLocks noGrp="1"/>
          </p:cNvSpPr>
          <p:nvPr>
            <p:ph type="body" idx="2"/>
          </p:nvPr>
        </p:nvSpPr>
        <p:spPr>
          <a:xfrm>
            <a:off x="917369" y="1680242"/>
            <a:ext cx="105648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667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B5B5B"/>
              </a:buClr>
              <a:buSzPts val="11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12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B5B5B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B5B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000000" cy="2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05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 Image">
  <p:cSld name="1_Full Im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19dcaa00024_0_1391" descr="Une image contenant extérieur, bâtiment, rue, lumièr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9dcaa00024_0_1391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9dcaa00024_0_1391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19dcaa00024_0_1391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ull Image">
  <p:cSld name="7_Full 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dcaa00024_0_139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19dcaa00024_0_13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0"/>
            <a:ext cx="12191981" cy="6857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64" name="Google Shape;64;g19dcaa00024_0_1396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9dcaa00024_0_1396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g19dcaa00024_0_1396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Full Image">
  <p:cSld name="8_Full Imag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dcaa00024_0_14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A7B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19dcaa00024_0_14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0"/>
            <a:ext cx="12191981" cy="6857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70" name="Google Shape;70;g19dcaa00024_0_1402"/>
          <p:cNvSpPr/>
          <p:nvPr/>
        </p:nvSpPr>
        <p:spPr>
          <a:xfrm>
            <a:off x="6096000" y="2099608"/>
            <a:ext cx="2654374" cy="3079423"/>
          </a:xfrm>
          <a:custGeom>
            <a:avLst/>
            <a:gdLst/>
            <a:ahLst/>
            <a:cxnLst/>
            <a:rect l="l" t="t" r="r" b="b"/>
            <a:pathLst>
              <a:path w="2492370" h="3207732" extrusionOk="0">
                <a:moveTo>
                  <a:pt x="2492370" y="2697030"/>
                </a:moveTo>
                <a:lnTo>
                  <a:pt x="1616471" y="2706107"/>
                </a:lnTo>
                <a:lnTo>
                  <a:pt x="1158829" y="3207732"/>
                </a:lnTo>
                <a:lnTo>
                  <a:pt x="1158184" y="2700767"/>
                </a:lnTo>
                <a:lnTo>
                  <a:pt x="0" y="2702903"/>
                </a:lnTo>
                <a:cubicBezTo>
                  <a:pt x="0" y="1627730"/>
                  <a:pt x="1" y="1075173"/>
                  <a:pt x="1" y="0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9dcaa00024_0_1402"/>
          <p:cNvSpPr txBox="1">
            <a:spLocks noGrp="1"/>
          </p:cNvSpPr>
          <p:nvPr>
            <p:ph type="title"/>
          </p:nvPr>
        </p:nvSpPr>
        <p:spPr>
          <a:xfrm>
            <a:off x="6517139" y="1830013"/>
            <a:ext cx="45633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g19dcaa00024_0_1402"/>
          <p:cNvSpPr txBox="1">
            <a:spLocks noGrp="1"/>
          </p:cNvSpPr>
          <p:nvPr>
            <p:ph type="body" idx="1"/>
          </p:nvPr>
        </p:nvSpPr>
        <p:spPr>
          <a:xfrm>
            <a:off x="2061442" y="2139095"/>
            <a:ext cx="35145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Arial"/>
              <a:buNone/>
              <a:defRPr sz="20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9dcaa00024_0_1356"/>
          <p:cNvSpPr txBox="1"/>
          <p:nvPr/>
        </p:nvSpPr>
        <p:spPr>
          <a:xfrm>
            <a:off x="11431359" y="6250343"/>
            <a:ext cx="4317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r-FR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g19dcaa00024_0_1356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431645" y="6142677"/>
            <a:ext cx="1540150" cy="337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  <p:sldLayoutId id="2147483708" r:id="rId56"/>
    <p:sldLayoutId id="2147483709" r:id="rId57"/>
    <p:sldLayoutId id="2147483710" r:id="rId58"/>
    <p:sldLayoutId id="2147483711" r:id="rId59"/>
    <p:sldLayoutId id="2147483712" r:id="rId60"/>
    <p:sldLayoutId id="2147483713" r:id="rId6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v.legrand@institut-negawatt.com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1.jpg"/><Relationship Id="rId5" Type="http://schemas.openxmlformats.org/officeDocument/2006/relationships/hyperlink" Target="mailto:jls@netzerocarbone.com" TargetMode="External"/><Relationship Id="rId4" Type="http://schemas.openxmlformats.org/officeDocument/2006/relationships/hyperlink" Target="mailto:jean-christophe.barbant@aimcc.org" TargetMode="Externa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3"/>
          <p:cNvSpPr/>
          <p:nvPr/>
        </p:nvSpPr>
        <p:spPr>
          <a:xfrm>
            <a:off x="304800" y="5909912"/>
            <a:ext cx="1870901" cy="719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83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4241" y="5931165"/>
            <a:ext cx="1773982" cy="73869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3"/>
          <p:cNvSpPr/>
          <p:nvPr/>
        </p:nvSpPr>
        <p:spPr>
          <a:xfrm flipH="1">
            <a:off x="6442449" y="4047077"/>
            <a:ext cx="8288000" cy="304800"/>
          </a:xfrm>
          <a:prstGeom prst="arc">
            <a:avLst>
              <a:gd name="adj1" fmla="val 16200000"/>
              <a:gd name="adj2" fmla="val 0"/>
            </a:avLst>
          </a:prstGeom>
          <a:noFill/>
          <a:ln w="444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algn="ctr"/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CFCFE6-B36D-F488-9282-1C9EA5AE548D}"/>
              </a:ext>
            </a:extLst>
          </p:cNvPr>
          <p:cNvSpPr txBox="1"/>
          <p:nvPr/>
        </p:nvSpPr>
        <p:spPr>
          <a:xfrm>
            <a:off x="11752289" y="2473377"/>
            <a:ext cx="184731" cy="30777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Google Shape;382;p83">
            <a:extLst>
              <a:ext uri="{FF2B5EF4-FFF2-40B4-BE49-F238E27FC236}">
                <a16:creationId xmlns:a16="http://schemas.microsoft.com/office/drawing/2014/main" id="{99212D8B-C9BD-8E9E-2F8C-50A5879BA456}"/>
              </a:ext>
            </a:extLst>
          </p:cNvPr>
          <p:cNvSpPr/>
          <p:nvPr/>
        </p:nvSpPr>
        <p:spPr>
          <a:xfrm>
            <a:off x="5021876" y="290455"/>
            <a:ext cx="7060368" cy="380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24000" rIns="60967" bIns="30467" anchor="ctr" anchorCtr="0">
            <a:noAutofit/>
          </a:bodyPr>
          <a:lstStyle/>
          <a:p>
            <a:pPr algn="ctr"/>
            <a:r>
              <a:rPr lang="fr-FR" sz="3733" b="1" dirty="0">
                <a:solidFill>
                  <a:schemeClr val="accent6"/>
                </a:solidFill>
              </a:rPr>
              <a:t>Structurer la filière industrielle de rénovation performante</a:t>
            </a:r>
          </a:p>
          <a:p>
            <a:pPr algn="ctr"/>
            <a:r>
              <a:rPr lang="fr-FR" sz="3733" b="1" dirty="0">
                <a:solidFill>
                  <a:schemeClr val="accent6"/>
                </a:solidFill>
              </a:rPr>
              <a:t>et décarbonée,</a:t>
            </a:r>
            <a:endParaRPr sz="3733" dirty="0">
              <a:solidFill>
                <a:schemeClr val="accent6"/>
              </a:solidFill>
            </a:endParaRPr>
          </a:p>
          <a:p>
            <a:pPr algn="ctr"/>
            <a:r>
              <a:rPr lang="fr-FR" sz="3733" b="1" dirty="0">
                <a:solidFill>
                  <a:schemeClr val="accent5"/>
                </a:solidFill>
              </a:rPr>
              <a:t>p</a:t>
            </a:r>
            <a:r>
              <a:rPr lang="fr" sz="3733" b="1" dirty="0" err="1">
                <a:solidFill>
                  <a:schemeClr val="accent5"/>
                </a:solidFill>
              </a:rPr>
              <a:t>ar</a:t>
            </a:r>
            <a:r>
              <a:rPr lang="fr" sz="3733" b="1" dirty="0">
                <a:solidFill>
                  <a:schemeClr val="accent5"/>
                </a:solidFill>
              </a:rPr>
              <a:t> le déploiement de « champions régionaux » maillant les territoires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F3A2A1-C8FF-0674-3C2E-488B0DBDE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25" y="5934864"/>
            <a:ext cx="2022005" cy="694536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C4C3A52-40B6-4B04-AA46-2F014E59E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28" y="5659475"/>
            <a:ext cx="1551772" cy="999706"/>
          </a:xfrm>
          <a:prstGeom prst="rect">
            <a:avLst/>
          </a:prstGeom>
        </p:spPr>
      </p:pic>
      <p:sp>
        <p:nvSpPr>
          <p:cNvPr id="9" name="Google Shape;382;p83">
            <a:extLst>
              <a:ext uri="{FF2B5EF4-FFF2-40B4-BE49-F238E27FC236}">
                <a16:creationId xmlns:a16="http://schemas.microsoft.com/office/drawing/2014/main" id="{7C3CA2F8-54CB-B3EA-9FF7-3B4BF6F0A38B}"/>
              </a:ext>
            </a:extLst>
          </p:cNvPr>
          <p:cNvSpPr/>
          <p:nvPr/>
        </p:nvSpPr>
        <p:spPr>
          <a:xfrm>
            <a:off x="5124457" y="4567096"/>
            <a:ext cx="6681670" cy="71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24000" rIns="60967" bIns="30467" anchor="ctr" anchorCtr="0">
            <a:noAutofit/>
          </a:bodyPr>
          <a:lstStyle/>
          <a:p>
            <a:pPr algn="ctr"/>
            <a:r>
              <a:rPr lang="fr" sz="2400" b="1" dirty="0">
                <a:solidFill>
                  <a:schemeClr val="accent5"/>
                </a:solidFill>
              </a:rPr>
              <a:t>Vincent LEGRAND, 28 janvier 2026</a:t>
            </a:r>
          </a:p>
        </p:txBody>
      </p:sp>
      <p:sp>
        <p:nvSpPr>
          <p:cNvPr id="10" name="Google Shape;207;p4">
            <a:extLst>
              <a:ext uri="{FF2B5EF4-FFF2-40B4-BE49-F238E27FC236}">
                <a16:creationId xmlns:a16="http://schemas.microsoft.com/office/drawing/2014/main" id="{08E8CCFB-7B43-D64E-B90B-24D84CBCEFF6}"/>
              </a:ext>
            </a:extLst>
          </p:cNvPr>
          <p:cNvSpPr>
            <a:spLocks noChangeAspect="1"/>
          </p:cNvSpPr>
          <p:nvPr/>
        </p:nvSpPr>
        <p:spPr>
          <a:xfrm>
            <a:off x="434782" y="481450"/>
            <a:ext cx="4324208" cy="5903294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Accueil">
            <a:extLst>
              <a:ext uri="{FF2B5EF4-FFF2-40B4-BE49-F238E27FC236}">
                <a16:creationId xmlns:a16="http://schemas.microsoft.com/office/drawing/2014/main" id="{2DF32752-2D4D-B5CB-2875-60D7DE06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1" y="5887162"/>
            <a:ext cx="1798723" cy="7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>
          <a:extLst>
            <a:ext uri="{FF2B5EF4-FFF2-40B4-BE49-F238E27FC236}">
              <a16:creationId xmlns:a16="http://schemas.microsoft.com/office/drawing/2014/main" id="{9DF406FE-015A-C3D2-9FCF-80B2286D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3347cc2d182_0_519">
            <a:extLst>
              <a:ext uri="{FF2B5EF4-FFF2-40B4-BE49-F238E27FC236}">
                <a16:creationId xmlns:a16="http://schemas.microsoft.com/office/drawing/2014/main" id="{9966AE54-CDCF-A335-E3BA-9C25F4FECC55}"/>
              </a:ext>
            </a:extLst>
          </p:cNvPr>
          <p:cNvSpPr/>
          <p:nvPr/>
        </p:nvSpPr>
        <p:spPr>
          <a:xfrm>
            <a:off x="0" y="268088"/>
            <a:ext cx="12192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100" b="1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Quels retours d’expérience à date en rénovation performante?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2400" b="1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Les apports des programmes CEE </a:t>
            </a:r>
            <a:r>
              <a:rPr lang="fr-FR" sz="2400" b="1" dirty="0" err="1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Facilaréno</a:t>
            </a:r>
            <a:endParaRPr sz="24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78;g3347cc2d182_0_519">
            <a:extLst>
              <a:ext uri="{FF2B5EF4-FFF2-40B4-BE49-F238E27FC236}">
                <a16:creationId xmlns:a16="http://schemas.microsoft.com/office/drawing/2014/main" id="{8AA0AFAE-CB88-FA73-2ECA-C1CC8DB02B39}"/>
              </a:ext>
            </a:extLst>
          </p:cNvPr>
          <p:cNvSpPr/>
          <p:nvPr/>
        </p:nvSpPr>
        <p:spPr>
          <a:xfrm>
            <a:off x="29998" y="6095293"/>
            <a:ext cx="2306699" cy="623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EDFBD02-66F9-8BBA-EE50-E667A94A8F60}"/>
              </a:ext>
            </a:extLst>
          </p:cNvPr>
          <p:cNvSpPr txBox="1"/>
          <p:nvPr/>
        </p:nvSpPr>
        <p:spPr>
          <a:xfrm>
            <a:off x="681153" y="1563967"/>
            <a:ext cx="837895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Performance réelle atteinte </a:t>
            </a:r>
            <a:r>
              <a:rPr lang="fr-FR" dirty="0"/>
              <a:t>(mieux que BBC) en maisons individuelles avec des groupements d’artisans locaux non choisis et formés sur chantiers réels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A95A941-312A-E475-FCDC-1326D60C5B76}"/>
              </a:ext>
            </a:extLst>
          </p:cNvPr>
          <p:cNvSpPr txBox="1"/>
          <p:nvPr/>
        </p:nvSpPr>
        <p:spPr>
          <a:xfrm>
            <a:off x="689247" y="2313763"/>
            <a:ext cx="854365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</a:t>
            </a:r>
            <a:r>
              <a:rPr lang="fr-FR" b="1" dirty="0"/>
              <a:t>corpus d’outils techniques, pédagogiques, numériques et marketing librement diffusables </a:t>
            </a:r>
            <a:r>
              <a:rPr lang="fr-FR" dirty="0"/>
              <a:t>pour former, concevoir, vendre et mettre en œuvre les rénovations performantes (globales et par étapes)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D112A56-EB6D-CA74-8E29-80FAB360018A}"/>
              </a:ext>
            </a:extLst>
          </p:cNvPr>
          <p:cNvSpPr txBox="1"/>
          <p:nvPr/>
        </p:nvSpPr>
        <p:spPr>
          <a:xfrm>
            <a:off x="631456" y="3124074"/>
            <a:ext cx="854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</a:t>
            </a:r>
            <a:r>
              <a:rPr lang="fr-FR" b="1" dirty="0"/>
              <a:t>premier</a:t>
            </a:r>
            <a:r>
              <a:rPr lang="fr-FR" dirty="0"/>
              <a:t> </a:t>
            </a:r>
            <a:r>
              <a:rPr lang="fr-FR" b="1" dirty="0"/>
              <a:t>déploiement</a:t>
            </a:r>
            <a:r>
              <a:rPr lang="fr-FR" dirty="0"/>
              <a:t> sur 175 intercommunalités et 8 régions, près de 200 groupements d’artisans actifs, 500 MAR formés, &gt;150 formateurs-contrôleurs… =&gt; maillage territorial.</a:t>
            </a:r>
          </a:p>
          <a:p>
            <a:r>
              <a:rPr lang="fr-FR" b="1" dirty="0"/>
              <a:t>40% des rénovations performantes pour des ménages modestes et très modestes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CD356BD-32D8-B0E0-BA3D-92A5E7A09ADE}"/>
              </a:ext>
            </a:extLst>
          </p:cNvPr>
          <p:cNvSpPr txBox="1"/>
          <p:nvPr/>
        </p:nvSpPr>
        <p:spPr>
          <a:xfrm>
            <a:off x="689247" y="4193116"/>
            <a:ext cx="833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volume de rénovations trop faible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390B2A6-2F13-929C-07CF-929952E58768}"/>
              </a:ext>
            </a:extLst>
          </p:cNvPr>
          <p:cNvSpPr txBox="1"/>
          <p:nvPr/>
        </p:nvSpPr>
        <p:spPr>
          <a:xfrm>
            <a:off x="681153" y="4805515"/>
            <a:ext cx="823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coûts de travaux trop élevés (&lt;60k€ en 2019, &gt;100k€ en 2025) et largement optimisables</a:t>
            </a:r>
          </a:p>
        </p:txBody>
      </p:sp>
      <p:pic>
        <p:nvPicPr>
          <p:cNvPr id="34" name="Google Shape;377;p83" descr="Une image contenant bâtiment, chaussures, habits, rue&#10;&#10;Description générée automatiquement">
            <a:extLst>
              <a:ext uri="{FF2B5EF4-FFF2-40B4-BE49-F238E27FC236}">
                <a16:creationId xmlns:a16="http://schemas.microsoft.com/office/drawing/2014/main" id="{49158E76-C3EE-1F4C-6869-8972B8A1F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/>
          <a:stretch/>
        </p:blipFill>
        <p:spPr>
          <a:xfrm>
            <a:off x="9175112" y="1383131"/>
            <a:ext cx="2715149" cy="407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oche verte : résultats (435 mille) d’images libres de droits, de photos de  stock et d’illustrations | Shutterstock">
            <a:extLst>
              <a:ext uri="{FF2B5EF4-FFF2-40B4-BE49-F238E27FC236}">
                <a16:creationId xmlns:a16="http://schemas.microsoft.com/office/drawing/2014/main" id="{AE4E80A0-34F4-3D40-8020-E2934F31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9" y="1636449"/>
            <a:ext cx="344834" cy="2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oche verte : résultats (435 mille) d’images libres de droits, de photos de  stock et d’illustrations | Shutterstock">
            <a:extLst>
              <a:ext uri="{FF2B5EF4-FFF2-40B4-BE49-F238E27FC236}">
                <a16:creationId xmlns:a16="http://schemas.microsoft.com/office/drawing/2014/main" id="{8D0ABDF8-7E44-4FD6-EE95-B0FE86E2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4" y="3246253"/>
            <a:ext cx="344834" cy="2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oche verte : résultats (435 mille) d’images libres de droits, de photos de  stock et d’illustrations | Shutterstock">
            <a:extLst>
              <a:ext uri="{FF2B5EF4-FFF2-40B4-BE49-F238E27FC236}">
                <a16:creationId xmlns:a16="http://schemas.microsoft.com/office/drawing/2014/main" id="{CF38BC03-8D77-3E4B-C4BD-FF9BB7F2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7" y="2476498"/>
            <a:ext cx="344834" cy="2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che de la croix rouge Rejet et aucun symbole de vote ...">
            <a:extLst>
              <a:ext uri="{FF2B5EF4-FFF2-40B4-BE49-F238E27FC236}">
                <a16:creationId xmlns:a16="http://schemas.microsoft.com/office/drawing/2014/main" id="{F5A8F3C7-8B0B-7EAA-BA52-2194DBC63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7" y="4117591"/>
            <a:ext cx="424032" cy="4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oche de la croix rouge Rejet et aucun symbole de vote ...">
            <a:extLst>
              <a:ext uri="{FF2B5EF4-FFF2-40B4-BE49-F238E27FC236}">
                <a16:creationId xmlns:a16="http://schemas.microsoft.com/office/drawing/2014/main" id="{C7905FB1-90BE-DB8F-FCF3-48075317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4" y="4778174"/>
            <a:ext cx="424032" cy="4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4B6B0C00-2C32-9F7E-F263-50EB22328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427" y="6217606"/>
            <a:ext cx="3887573" cy="64575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D4B2CC-3751-92B2-0A42-F8CF2B0B2172}"/>
              </a:ext>
            </a:extLst>
          </p:cNvPr>
          <p:cNvSpPr txBox="1"/>
          <p:nvPr/>
        </p:nvSpPr>
        <p:spPr>
          <a:xfrm>
            <a:off x="221555" y="5543036"/>
            <a:ext cx="1170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fr-FR" sz="1600" dirty="0"/>
              <a:t>Une nécessité, pour changer d’échelle, de </a:t>
            </a:r>
            <a:r>
              <a:rPr lang="fr-FR" sz="1600" b="1" dirty="0"/>
              <a:t>mobiliser des entreprises de plus grandes tailles</a:t>
            </a:r>
            <a:r>
              <a:rPr lang="fr-FR" sz="1600" dirty="0"/>
              <a:t>, en sécurisant leur marché dans le temps, sur la base d’un deal « gagnant-gagnant », et en les accompagnant pour </a:t>
            </a:r>
            <a:r>
              <a:rPr lang="fr-FR" sz="1600" b="1" dirty="0"/>
              <a:t>passer d’un business « construction neuve et rénovation » à la rénovation réellement performante « tout parc bâti »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fr-FR" sz="1600" dirty="0"/>
              <a:t>Un réseau « prêt à agir » avec un socle d’outils éprouvés et déployables</a:t>
            </a:r>
          </a:p>
        </p:txBody>
      </p:sp>
    </p:spTree>
    <p:extLst>
      <p:ext uri="{BB962C8B-B14F-4D97-AF65-F5344CB8AC3E}">
        <p14:creationId xmlns:p14="http://schemas.microsoft.com/office/powerpoint/2010/main" val="199963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>
          <a:extLst>
            <a:ext uri="{FF2B5EF4-FFF2-40B4-BE49-F238E27FC236}">
              <a16:creationId xmlns:a16="http://schemas.microsoft.com/office/drawing/2014/main" id="{BAF86F7C-142E-4DB1-026E-6174A13A1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FF2F62B0-8A6D-252A-643F-E82128D03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427" y="6217606"/>
            <a:ext cx="3887573" cy="645755"/>
          </a:xfrm>
          <a:prstGeom prst="rect">
            <a:avLst/>
          </a:prstGeom>
        </p:spPr>
      </p:pic>
      <p:sp>
        <p:nvSpPr>
          <p:cNvPr id="1561" name="Google Shape;1561;g3347cc2d182_0_519">
            <a:extLst>
              <a:ext uri="{FF2B5EF4-FFF2-40B4-BE49-F238E27FC236}">
                <a16:creationId xmlns:a16="http://schemas.microsoft.com/office/drawing/2014/main" id="{6081BABB-BFD4-B568-C01C-7003F8C7C5F2}"/>
              </a:ext>
            </a:extLst>
          </p:cNvPr>
          <p:cNvSpPr/>
          <p:nvPr/>
        </p:nvSpPr>
        <p:spPr>
          <a:xfrm>
            <a:off x="530400" y="268088"/>
            <a:ext cx="8749524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100" b="1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Un projet pour changer d’échelle :</a:t>
            </a:r>
            <a:endParaRPr sz="31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78;g3347cc2d182_0_519">
            <a:extLst>
              <a:ext uri="{FF2B5EF4-FFF2-40B4-BE49-F238E27FC236}">
                <a16:creationId xmlns:a16="http://schemas.microsoft.com/office/drawing/2014/main" id="{696CEB8A-63D1-B498-85DB-4537549E62CB}"/>
              </a:ext>
            </a:extLst>
          </p:cNvPr>
          <p:cNvSpPr/>
          <p:nvPr/>
        </p:nvSpPr>
        <p:spPr>
          <a:xfrm>
            <a:off x="230072" y="5966211"/>
            <a:ext cx="2306699" cy="623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dirty="0"/>
          </a:p>
        </p:txBody>
      </p:sp>
      <p:pic>
        <p:nvPicPr>
          <p:cNvPr id="2" name="Google Shape;177;p1">
            <a:extLst>
              <a:ext uri="{FF2B5EF4-FFF2-40B4-BE49-F238E27FC236}">
                <a16:creationId xmlns:a16="http://schemas.microsoft.com/office/drawing/2014/main" id="{21689763-3D28-ABF1-4DEF-45708A164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491" y="1075631"/>
            <a:ext cx="2812977" cy="42194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2152CC-0993-BB8E-0417-7714DB4E75F0}"/>
              </a:ext>
            </a:extLst>
          </p:cNvPr>
          <p:cNvSpPr txBox="1"/>
          <p:nvPr/>
        </p:nvSpPr>
        <p:spPr>
          <a:xfrm>
            <a:off x="3262314" y="2094222"/>
            <a:ext cx="860631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fr-FR" sz="1400" dirty="0">
                <a:effectLst/>
                <a:latin typeface="+mn-lt"/>
                <a:ea typeface="Hei"/>
                <a:cs typeface="Hei"/>
              </a:rPr>
              <a:t>La méthode</a:t>
            </a:r>
            <a:r>
              <a:rPr lang="fr-FR" dirty="0">
                <a:latin typeface="+mn-lt"/>
                <a:ea typeface="Hei"/>
                <a:cs typeface="Hei"/>
              </a:rPr>
              <a:t> </a:t>
            </a:r>
            <a:r>
              <a:rPr lang="fr-FR" sz="1400" dirty="0">
                <a:effectLst/>
                <a:latin typeface="+mn-lt"/>
                <a:ea typeface="Hei"/>
                <a:cs typeface="Hei"/>
              </a:rPr>
              <a:t>:</a:t>
            </a:r>
          </a:p>
          <a:p>
            <a:pPr algn="just">
              <a:spcAft>
                <a:spcPts val="600"/>
              </a:spcAft>
              <a:buNone/>
            </a:pPr>
            <a:r>
              <a:rPr lang="fr-FR" sz="1400" dirty="0">
                <a:effectLst/>
                <a:latin typeface="+mn-lt"/>
                <a:ea typeface="Hei"/>
                <a:cs typeface="Hei"/>
              </a:rPr>
              <a:t>- un </a:t>
            </a:r>
            <a:r>
              <a:rPr lang="fr-FR" sz="1400" b="1" dirty="0">
                <a:effectLst/>
                <a:latin typeface="+mn-lt"/>
                <a:ea typeface="Hei"/>
                <a:cs typeface="Hei"/>
              </a:rPr>
              <a:t>engagement contractuel et pluriannuel de rénovation de 6000 maisons et 1 million de m</a:t>
            </a:r>
            <a:r>
              <a:rPr lang="fr-FR" sz="1400" baseline="30000" dirty="0">
                <a:effectLst/>
                <a:latin typeface="+mn-lt"/>
                <a:ea typeface="Hei"/>
                <a:cs typeface="Hei"/>
              </a:rPr>
              <a:t>2</a:t>
            </a:r>
            <a:r>
              <a:rPr lang="fr-FR" sz="1400" b="1" dirty="0">
                <a:effectLst/>
                <a:latin typeface="+mn-lt"/>
                <a:ea typeface="Hei"/>
                <a:cs typeface="Hei"/>
              </a:rPr>
              <a:t> de bâtiments tertiaires</a:t>
            </a:r>
            <a:r>
              <a:rPr lang="fr-FR" sz="1400" dirty="0">
                <a:effectLst/>
                <a:latin typeface="+mn-lt"/>
                <a:ea typeface="Hei"/>
                <a:cs typeface="Hei"/>
              </a:rPr>
              <a:t> privés et publics </a:t>
            </a:r>
            <a:r>
              <a:rPr lang="fr-FR" sz="1400" b="1" dirty="0">
                <a:effectLst/>
                <a:latin typeface="+mn-lt"/>
                <a:ea typeface="Hei"/>
                <a:cs typeface="Hei"/>
              </a:rPr>
              <a:t>très consommateurs</a:t>
            </a:r>
            <a:r>
              <a:rPr lang="fr-FR" sz="1400" dirty="0">
                <a:effectLst/>
                <a:latin typeface="+mn-lt"/>
                <a:ea typeface="Hei"/>
                <a:cs typeface="Hei"/>
              </a:rPr>
              <a:t>, entre 150 entreprises générales ou groupements et des centaines de maîtres d’ouvrage (gestionnaires de grands parcs bâtis, bailleurs sociaux, ménages),</a:t>
            </a:r>
            <a:endParaRPr lang="fr-FR" sz="14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fr-FR" sz="1400" dirty="0">
                <a:effectLst/>
                <a:latin typeface="+mn-lt"/>
                <a:ea typeface="Hei"/>
                <a:cs typeface="Hei"/>
              </a:rPr>
              <a:t>- un </a:t>
            </a:r>
            <a:r>
              <a:rPr lang="fr-FR" sz="1400" b="1" dirty="0">
                <a:effectLst/>
                <a:latin typeface="+mn-lt"/>
                <a:ea typeface="Hei"/>
                <a:cs typeface="Hei"/>
              </a:rPr>
              <a:t>réseau d’opérateurs territoriaux compétents</a:t>
            </a:r>
            <a:r>
              <a:rPr lang="fr-FR" sz="1400" dirty="0">
                <a:effectLst/>
                <a:latin typeface="+mn-lt"/>
                <a:ea typeface="Hei"/>
                <a:cs typeface="Hei"/>
              </a:rPr>
              <a:t> (maîtres d’ouvrage, bureaux d’études, assistants de maîtrise d’ouvrage, maîtres d’œuvre, chefs de chantiers, poseurs…), mobilisés via AMI, </a:t>
            </a:r>
            <a:r>
              <a:rPr lang="fr-FR" sz="1400" b="1" dirty="0">
                <a:effectLst/>
                <a:latin typeface="+mn-lt"/>
                <a:ea typeface="Hei"/>
                <a:cs typeface="Hei"/>
              </a:rPr>
              <a:t>formés avec une approche cohérente, et disposant d’outils</a:t>
            </a:r>
            <a:r>
              <a:rPr lang="fr-FR" sz="1400" dirty="0">
                <a:effectLst/>
                <a:latin typeface="+mn-lt"/>
                <a:ea typeface="Hei"/>
                <a:cs typeface="Hei"/>
              </a:rPr>
              <a:t> techniques, financiers, numériques</a:t>
            </a:r>
            <a:r>
              <a:rPr lang="fr-FR" dirty="0">
                <a:latin typeface="+mn-lt"/>
                <a:ea typeface="Hei"/>
                <a:cs typeface="Hei"/>
              </a:rPr>
              <a:t>, marketing,</a:t>
            </a:r>
            <a:r>
              <a:rPr lang="fr-FR" sz="1400" dirty="0">
                <a:effectLst/>
                <a:latin typeface="+mn-lt"/>
                <a:ea typeface="Hei"/>
                <a:cs typeface="Hei"/>
              </a:rPr>
              <a:t> librement diffusables et largement déployables,</a:t>
            </a:r>
            <a:endParaRPr lang="fr-FR" sz="14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fr-FR" sz="1400" dirty="0">
                <a:effectLst/>
                <a:latin typeface="+mn-lt"/>
                <a:ea typeface="Hei"/>
                <a:cs typeface="Hei"/>
              </a:rPr>
              <a:t>- la mobilisation de </a:t>
            </a:r>
            <a:r>
              <a:rPr lang="fr-FR" sz="1400" b="1" dirty="0">
                <a:effectLst/>
                <a:latin typeface="+mn-lt"/>
                <a:ea typeface="Hei"/>
                <a:cs typeface="Hei"/>
              </a:rPr>
              <a:t>nouveaux fonds privés</a:t>
            </a:r>
            <a:r>
              <a:rPr lang="fr-FR" sz="1400" dirty="0">
                <a:effectLst/>
                <a:latin typeface="+mn-lt"/>
                <a:ea typeface="Hei"/>
                <a:cs typeface="Hei"/>
              </a:rPr>
              <a:t>, en complément des fonds publics (subventions privées de 500 grandes entreprises en faveur de la rénovation performante des logements de leurs salariés, 7 réseaux bancaires et assurantiels adossés à la dynamique industrielle…).</a:t>
            </a:r>
          </a:p>
          <a:p>
            <a:pPr algn="just">
              <a:spcAft>
                <a:spcPts val="600"/>
              </a:spcAft>
            </a:pPr>
            <a:r>
              <a:rPr lang="fr-FR" dirty="0">
                <a:latin typeface="+mn-lt"/>
                <a:ea typeface="Hei"/>
                <a:cs typeface="Hei"/>
              </a:rPr>
              <a:t>Facilaréno3 est un programme de 50M€ sur 5 ans</a:t>
            </a:r>
            <a:endParaRPr lang="fr-FR" dirty="0"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A898A4-42FC-F57F-046C-280556FA1877}"/>
              </a:ext>
            </a:extLst>
          </p:cNvPr>
          <p:cNvSpPr txBox="1"/>
          <p:nvPr/>
        </p:nvSpPr>
        <p:spPr>
          <a:xfrm>
            <a:off x="3262314" y="1186857"/>
            <a:ext cx="860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L’objectif </a:t>
            </a:r>
            <a:r>
              <a:rPr lang="fr-FR" dirty="0"/>
              <a:t>: Structurer un </a:t>
            </a:r>
            <a:r>
              <a:rPr lang="fr-FR" b="1" dirty="0"/>
              <a:t>réseau territorial d’entreprises capables de délivrer des volumes industriels de rénovations performantes et décarbonées</a:t>
            </a:r>
            <a:r>
              <a:rPr lang="fr-FR" dirty="0"/>
              <a:t>, à coûts optimisés et par des méthodes fiabilisées.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0A6F26-1FED-ACBD-B035-4BC80EA689AC}"/>
              </a:ext>
            </a:extLst>
          </p:cNvPr>
          <p:cNvSpPr txBox="1"/>
          <p:nvPr/>
        </p:nvSpPr>
        <p:spPr>
          <a:xfrm>
            <a:off x="230072" y="5566268"/>
            <a:ext cx="11731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=&gt; un </a:t>
            </a:r>
            <a:r>
              <a:rPr lang="fr-FR" b="1" dirty="0"/>
              <a:t>projet industriel d’ampleur, au bénéfice d’une économie française décarbonée</a:t>
            </a:r>
            <a:r>
              <a:rPr lang="fr-FR" dirty="0"/>
              <a:t>, qui génère </a:t>
            </a:r>
            <a:r>
              <a:rPr lang="fr-FR" b="1" dirty="0"/>
              <a:t>plus de 10 000 emplois qualifiés non délocalisables</a:t>
            </a:r>
            <a:r>
              <a:rPr lang="fr-FR" dirty="0"/>
              <a:t>, en rendant nos </a:t>
            </a:r>
            <a:r>
              <a:rPr lang="fr-FR" b="1" dirty="0"/>
              <a:t>territoires plus résilients, plus adaptés aux changements climatiques et moins vulnérables à la précarité énergétique</a:t>
            </a:r>
            <a:r>
              <a:rPr lang="fr-FR" dirty="0"/>
              <a:t>, par la </a:t>
            </a:r>
            <a:r>
              <a:rPr lang="fr-FR" b="1" dirty="0"/>
              <a:t>structuration d’une filière industrielle de rénovation réellement performante et décarbonée</a:t>
            </a:r>
            <a:r>
              <a:rPr lang="fr-FR" dirty="0"/>
              <a:t>.</a:t>
            </a:r>
          </a:p>
        </p:txBody>
      </p:sp>
      <p:pic>
        <p:nvPicPr>
          <p:cNvPr id="9" name="Google Shape;179;p1">
            <a:extLst>
              <a:ext uri="{FF2B5EF4-FFF2-40B4-BE49-F238E27FC236}">
                <a16:creationId xmlns:a16="http://schemas.microsoft.com/office/drawing/2014/main" id="{ECC14078-413D-FA02-E8C0-70ABCB451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5698" y="-51572"/>
            <a:ext cx="2828268" cy="11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A27978-14D7-BF55-5060-DE861F68A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6616" y="362665"/>
            <a:ext cx="275743" cy="4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60">
          <a:extLst>
            <a:ext uri="{FF2B5EF4-FFF2-40B4-BE49-F238E27FC236}">
              <a16:creationId xmlns:a16="http://schemas.microsoft.com/office/drawing/2014/main" id="{4B9B1847-384B-BA76-0C2D-6F904EC7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3347cc2d182_0_519">
            <a:extLst>
              <a:ext uri="{FF2B5EF4-FFF2-40B4-BE49-F238E27FC236}">
                <a16:creationId xmlns:a16="http://schemas.microsoft.com/office/drawing/2014/main" id="{565DCD75-ACED-A9A8-9467-7D246E4FD5C0}"/>
              </a:ext>
            </a:extLst>
          </p:cNvPr>
          <p:cNvSpPr/>
          <p:nvPr/>
        </p:nvSpPr>
        <p:spPr>
          <a:xfrm>
            <a:off x="530400" y="375090"/>
            <a:ext cx="111312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100" b="1" dirty="0">
                <a:solidFill>
                  <a:schemeClr val="accent5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Facilaréno3 – Les 5 axes du programme</a:t>
            </a:r>
            <a:endParaRPr sz="31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78;g3347cc2d182_0_519">
            <a:extLst>
              <a:ext uri="{FF2B5EF4-FFF2-40B4-BE49-F238E27FC236}">
                <a16:creationId xmlns:a16="http://schemas.microsoft.com/office/drawing/2014/main" id="{D21B1F5E-0F54-5A44-F91F-16972D2A68BA}"/>
              </a:ext>
            </a:extLst>
          </p:cNvPr>
          <p:cNvSpPr/>
          <p:nvPr/>
        </p:nvSpPr>
        <p:spPr>
          <a:xfrm>
            <a:off x="41299" y="6164090"/>
            <a:ext cx="2306699" cy="623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dirty="0"/>
          </a:p>
        </p:txBody>
      </p:sp>
      <p:sp>
        <p:nvSpPr>
          <p:cNvPr id="4" name="Google Shape;1566;g3347cc2d182_0_519">
            <a:extLst>
              <a:ext uri="{FF2B5EF4-FFF2-40B4-BE49-F238E27FC236}">
                <a16:creationId xmlns:a16="http://schemas.microsoft.com/office/drawing/2014/main" id="{EBA6B3F5-74B7-72CD-BD14-2FAF05F75BBC}"/>
              </a:ext>
            </a:extLst>
          </p:cNvPr>
          <p:cNvSpPr/>
          <p:nvPr/>
        </p:nvSpPr>
        <p:spPr>
          <a:xfrm>
            <a:off x="925483" y="4673390"/>
            <a:ext cx="10341034" cy="1490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/>
              <a:t>B- STRUCTURATION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572;g3347cc2d182_0_519">
            <a:extLst>
              <a:ext uri="{FF2B5EF4-FFF2-40B4-BE49-F238E27FC236}">
                <a16:creationId xmlns:a16="http://schemas.microsoft.com/office/drawing/2014/main" id="{AABCEF0A-9181-99EF-9A66-D57CEC41E7AE}"/>
              </a:ext>
            </a:extLst>
          </p:cNvPr>
          <p:cNvSpPr/>
          <p:nvPr/>
        </p:nvSpPr>
        <p:spPr>
          <a:xfrm>
            <a:off x="1969205" y="4440560"/>
            <a:ext cx="461100" cy="476100"/>
          </a:xfrm>
          <a:prstGeom prst="ellipse">
            <a:avLst/>
          </a:prstGeom>
          <a:solidFill>
            <a:srgbClr val="FACC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563;g3347cc2d182_0_519">
            <a:extLst>
              <a:ext uri="{FF2B5EF4-FFF2-40B4-BE49-F238E27FC236}">
                <a16:creationId xmlns:a16="http://schemas.microsoft.com/office/drawing/2014/main" id="{59B52ED4-B186-673C-DD63-0E3481988CF0}"/>
              </a:ext>
            </a:extLst>
          </p:cNvPr>
          <p:cNvSpPr/>
          <p:nvPr/>
        </p:nvSpPr>
        <p:spPr>
          <a:xfrm>
            <a:off x="3838632" y="1164517"/>
            <a:ext cx="4849800" cy="1518021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/>
              <a:t>D- METHODES ET OUTILS LIBREMENT DIFFUSABLES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Rénovations décarbonées, Simplification des choix et actions de travaux, Maîtrise des coûts de travaux…</a:t>
            </a:r>
            <a:endParaRPr dirty="0"/>
          </a:p>
        </p:txBody>
      </p:sp>
      <p:sp>
        <p:nvSpPr>
          <p:cNvPr id="9" name="Google Shape;1564;g3347cc2d182_0_519">
            <a:extLst>
              <a:ext uri="{FF2B5EF4-FFF2-40B4-BE49-F238E27FC236}">
                <a16:creationId xmlns:a16="http://schemas.microsoft.com/office/drawing/2014/main" id="{493F0274-0E97-E377-5A34-8A3868D1BC27}"/>
              </a:ext>
            </a:extLst>
          </p:cNvPr>
          <p:cNvSpPr/>
          <p:nvPr/>
        </p:nvSpPr>
        <p:spPr>
          <a:xfrm>
            <a:off x="925483" y="1164518"/>
            <a:ext cx="2913024" cy="3534514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/>
              <a:t>A- MOBILISATION MASSIVE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1- Maisons: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a- Salariés de 500 </a:t>
            </a:r>
            <a:r>
              <a:rPr lang="fr-FR" dirty="0" err="1"/>
              <a:t>gdes</a:t>
            </a:r>
            <a:r>
              <a:rPr lang="fr-FR" dirty="0"/>
              <a:t> entreprises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b- Mutations de maisons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c- Agents bancaires, immobiliers et assureurs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 – 100 gestionnaires de grands parcs tertiaires privés et publics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3- Entreprises générales et groupements d’entreprises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4- Achats groupés des bailleurs sociaux</a:t>
            </a:r>
          </a:p>
          <a:p>
            <a:pPr algn="ctr"/>
            <a:r>
              <a:rPr lang="fr-FR" dirty="0"/>
              <a:t>5- « Quartiers BBC »</a:t>
            </a:r>
          </a:p>
        </p:txBody>
      </p:sp>
      <p:sp>
        <p:nvSpPr>
          <p:cNvPr id="14" name="Google Shape;1567;g3347cc2d182_0_519">
            <a:extLst>
              <a:ext uri="{FF2B5EF4-FFF2-40B4-BE49-F238E27FC236}">
                <a16:creationId xmlns:a16="http://schemas.microsoft.com/office/drawing/2014/main" id="{9F6A8FB8-1895-7CB1-BBF3-FD2869D93C43}"/>
              </a:ext>
            </a:extLst>
          </p:cNvPr>
          <p:cNvSpPr/>
          <p:nvPr/>
        </p:nvSpPr>
        <p:spPr>
          <a:xfrm>
            <a:off x="8620612" y="1164516"/>
            <a:ext cx="2645905" cy="3527894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/>
              <a:t>E- REX EN CONTINU, RECOMMANDATIONS</a:t>
            </a:r>
            <a:endParaRPr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/>
              <a:t>et DIFFUSION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Capitaliser les REX de terrain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Structurer et diffuser largement les recommandations opérationnelles</a:t>
            </a:r>
          </a:p>
        </p:txBody>
      </p:sp>
      <p:sp>
        <p:nvSpPr>
          <p:cNvPr id="15" name="Google Shape;1571;g3347cc2d182_0_519">
            <a:extLst>
              <a:ext uri="{FF2B5EF4-FFF2-40B4-BE49-F238E27FC236}">
                <a16:creationId xmlns:a16="http://schemas.microsoft.com/office/drawing/2014/main" id="{C9719017-D7A4-CF0D-99C0-F8B955D17A83}"/>
              </a:ext>
            </a:extLst>
          </p:cNvPr>
          <p:cNvSpPr/>
          <p:nvPr/>
        </p:nvSpPr>
        <p:spPr>
          <a:xfrm>
            <a:off x="8447633" y="1758068"/>
            <a:ext cx="461100" cy="4761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573;g3347cc2d182_0_519">
            <a:extLst>
              <a:ext uri="{FF2B5EF4-FFF2-40B4-BE49-F238E27FC236}">
                <a16:creationId xmlns:a16="http://schemas.microsoft.com/office/drawing/2014/main" id="{771113E5-6D5F-BDE9-4C60-11FA38B68102}"/>
              </a:ext>
            </a:extLst>
          </p:cNvPr>
          <p:cNvSpPr/>
          <p:nvPr/>
        </p:nvSpPr>
        <p:spPr>
          <a:xfrm>
            <a:off x="9811684" y="4420831"/>
            <a:ext cx="461100" cy="476100"/>
          </a:xfrm>
          <a:prstGeom prst="ellipse">
            <a:avLst/>
          </a:prstGeom>
          <a:solidFill>
            <a:srgbClr val="C9DB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74;g3347cc2d182_0_519">
            <a:extLst>
              <a:ext uri="{FF2B5EF4-FFF2-40B4-BE49-F238E27FC236}">
                <a16:creationId xmlns:a16="http://schemas.microsoft.com/office/drawing/2014/main" id="{237743F5-1785-0238-0C8D-DF198AF50017}"/>
              </a:ext>
            </a:extLst>
          </p:cNvPr>
          <p:cNvSpPr/>
          <p:nvPr/>
        </p:nvSpPr>
        <p:spPr>
          <a:xfrm>
            <a:off x="3615483" y="1698550"/>
            <a:ext cx="461100" cy="4761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8;g3347cc2d182_0_519">
            <a:extLst>
              <a:ext uri="{FF2B5EF4-FFF2-40B4-BE49-F238E27FC236}">
                <a16:creationId xmlns:a16="http://schemas.microsoft.com/office/drawing/2014/main" id="{34FB3110-B6C4-D401-691E-2A371D68DAB5}"/>
              </a:ext>
            </a:extLst>
          </p:cNvPr>
          <p:cNvSpPr/>
          <p:nvPr/>
        </p:nvSpPr>
        <p:spPr>
          <a:xfrm>
            <a:off x="3838506" y="2678044"/>
            <a:ext cx="4849923" cy="202098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/>
              <a:t>C- PRODUCTION ET SUIVI</a:t>
            </a:r>
          </a:p>
          <a:p>
            <a:pPr lvl="0" algn="ctr"/>
            <a:r>
              <a:rPr lang="fr-FR" dirty="0"/>
              <a:t>6 000 rénovations réellement performantes de maisons directement générées, et 1750 suivis qualité fiabilisant</a:t>
            </a:r>
          </a:p>
          <a:p>
            <a:pPr lvl="0" algn="ctr"/>
            <a:r>
              <a:rPr lang="fr-FR" dirty="0"/>
              <a:t>les résultats atteints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1 000 000 de m</a:t>
            </a:r>
            <a:r>
              <a:rPr lang="fr-FR" baseline="30000" dirty="0"/>
              <a:t>2</a:t>
            </a:r>
            <a:r>
              <a:rPr lang="fr-FR" dirty="0"/>
              <a:t> de rénovations performantes de bâtiments tertiaires engagés</a:t>
            </a:r>
          </a:p>
        </p:txBody>
      </p:sp>
      <p:sp>
        <p:nvSpPr>
          <p:cNvPr id="19" name="Google Shape;1579;g3347cc2d182_0_519">
            <a:extLst>
              <a:ext uri="{FF2B5EF4-FFF2-40B4-BE49-F238E27FC236}">
                <a16:creationId xmlns:a16="http://schemas.microsoft.com/office/drawing/2014/main" id="{3558D18C-2154-584E-35B3-A12DF8483DF0}"/>
              </a:ext>
            </a:extLst>
          </p:cNvPr>
          <p:cNvSpPr/>
          <p:nvPr/>
        </p:nvSpPr>
        <p:spPr>
          <a:xfrm>
            <a:off x="8465407" y="3364189"/>
            <a:ext cx="461100" cy="476100"/>
          </a:xfrm>
          <a:prstGeom prst="ellipse">
            <a:avLst/>
          </a:prstGeom>
          <a:solidFill>
            <a:srgbClr val="EBD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580;g3347cc2d182_0_519">
            <a:extLst>
              <a:ext uri="{FF2B5EF4-FFF2-40B4-BE49-F238E27FC236}">
                <a16:creationId xmlns:a16="http://schemas.microsoft.com/office/drawing/2014/main" id="{FA9BE08B-5C22-69F4-D02D-E490DB59044C}"/>
              </a:ext>
            </a:extLst>
          </p:cNvPr>
          <p:cNvSpPr/>
          <p:nvPr/>
        </p:nvSpPr>
        <p:spPr>
          <a:xfrm>
            <a:off x="7636708" y="4420831"/>
            <a:ext cx="461100" cy="4761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81;g3347cc2d182_0_519">
            <a:extLst>
              <a:ext uri="{FF2B5EF4-FFF2-40B4-BE49-F238E27FC236}">
                <a16:creationId xmlns:a16="http://schemas.microsoft.com/office/drawing/2014/main" id="{F7EB57A8-D7BC-C000-E812-E46EE6FD794D}"/>
              </a:ext>
            </a:extLst>
          </p:cNvPr>
          <p:cNvSpPr/>
          <p:nvPr/>
        </p:nvSpPr>
        <p:spPr>
          <a:xfrm>
            <a:off x="7536551" y="2445766"/>
            <a:ext cx="461100" cy="476100"/>
          </a:xfrm>
          <a:prstGeom prst="ellipse">
            <a:avLst/>
          </a:prstGeom>
          <a:solidFill>
            <a:srgbClr val="EBD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69;g3347cc2d182_0_519">
            <a:extLst>
              <a:ext uri="{FF2B5EF4-FFF2-40B4-BE49-F238E27FC236}">
                <a16:creationId xmlns:a16="http://schemas.microsoft.com/office/drawing/2014/main" id="{6E201C8E-C525-24A1-02E8-2E19CF39F916}"/>
              </a:ext>
            </a:extLst>
          </p:cNvPr>
          <p:cNvSpPr/>
          <p:nvPr/>
        </p:nvSpPr>
        <p:spPr>
          <a:xfrm>
            <a:off x="4435899" y="2446573"/>
            <a:ext cx="461100" cy="4761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68;g3347cc2d182_0_519">
            <a:extLst>
              <a:ext uri="{FF2B5EF4-FFF2-40B4-BE49-F238E27FC236}">
                <a16:creationId xmlns:a16="http://schemas.microsoft.com/office/drawing/2014/main" id="{DAAD0819-86C7-580B-16BB-CC9DE274DAB2}"/>
              </a:ext>
            </a:extLst>
          </p:cNvPr>
          <p:cNvSpPr/>
          <p:nvPr/>
        </p:nvSpPr>
        <p:spPr>
          <a:xfrm>
            <a:off x="3615483" y="3421268"/>
            <a:ext cx="461100" cy="476100"/>
          </a:xfrm>
          <a:prstGeom prst="ellipse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570;g3347cc2d182_0_519">
            <a:extLst>
              <a:ext uri="{FF2B5EF4-FFF2-40B4-BE49-F238E27FC236}">
                <a16:creationId xmlns:a16="http://schemas.microsoft.com/office/drawing/2014/main" id="{6D76597A-5915-87B5-59BF-62536DEF1DA6}"/>
              </a:ext>
            </a:extLst>
          </p:cNvPr>
          <p:cNvSpPr/>
          <p:nvPr/>
        </p:nvSpPr>
        <p:spPr>
          <a:xfrm>
            <a:off x="4423758" y="4455640"/>
            <a:ext cx="461100" cy="476100"/>
          </a:xfrm>
          <a:prstGeom prst="ellipse">
            <a:avLst/>
          </a:prstGeom>
          <a:solidFill>
            <a:srgbClr val="FCE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575;g3347cc2d182_0_519">
            <a:extLst>
              <a:ext uri="{FF2B5EF4-FFF2-40B4-BE49-F238E27FC236}">
                <a16:creationId xmlns:a16="http://schemas.microsoft.com/office/drawing/2014/main" id="{8781A29C-03A1-23E5-A984-02EE52DABFD1}"/>
              </a:ext>
            </a:extLst>
          </p:cNvPr>
          <p:cNvSpPr txBox="1"/>
          <p:nvPr/>
        </p:nvSpPr>
        <p:spPr>
          <a:xfrm>
            <a:off x="4666449" y="5129761"/>
            <a:ext cx="4063582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dirty="0"/>
              <a:t>2- Organisation d’une « Ecole nationale de la rénovation performante » pour la structuration de la filière industrielle sur chaque territoire</a:t>
            </a:r>
            <a:endParaRPr dirty="0"/>
          </a:p>
        </p:txBody>
      </p:sp>
      <p:sp>
        <p:nvSpPr>
          <p:cNvPr id="26" name="Google Shape;1577;g3347cc2d182_0_519">
            <a:extLst>
              <a:ext uri="{FF2B5EF4-FFF2-40B4-BE49-F238E27FC236}">
                <a16:creationId xmlns:a16="http://schemas.microsoft.com/office/drawing/2014/main" id="{487DF94A-70EA-DBA1-D2A5-D68DCD6B2EC4}"/>
              </a:ext>
            </a:extLst>
          </p:cNvPr>
          <p:cNvSpPr txBox="1"/>
          <p:nvPr/>
        </p:nvSpPr>
        <p:spPr>
          <a:xfrm>
            <a:off x="1013096" y="5034615"/>
            <a:ext cx="3513893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1- Contractualisation avec 150 entreprises générales et groupements pour disposer de champions régionaux de la rénovation performante à coûts maîtrisés</a:t>
            </a:r>
            <a:endParaRPr dirty="0"/>
          </a:p>
        </p:txBody>
      </p:sp>
      <p:sp>
        <p:nvSpPr>
          <p:cNvPr id="27" name="Google Shape;1576;g3347cc2d182_0_519">
            <a:extLst>
              <a:ext uri="{FF2B5EF4-FFF2-40B4-BE49-F238E27FC236}">
                <a16:creationId xmlns:a16="http://schemas.microsoft.com/office/drawing/2014/main" id="{9E3370AC-41D8-B90B-DE4A-C8276A317AD2}"/>
              </a:ext>
            </a:extLst>
          </p:cNvPr>
          <p:cNvSpPr txBox="1"/>
          <p:nvPr/>
        </p:nvSpPr>
        <p:spPr>
          <a:xfrm>
            <a:off x="8695957" y="5072897"/>
            <a:ext cx="2409188" cy="86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3- Canalisation de nouveaux financements privés innovants</a:t>
            </a:r>
            <a:endParaRPr dirty="0"/>
          </a:p>
        </p:txBody>
      </p:sp>
      <p:pic>
        <p:nvPicPr>
          <p:cNvPr id="2" name="Image 1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671229E3-473D-AE29-DBCF-838B7528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6247022"/>
            <a:ext cx="4051300" cy="5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3">
          <a:extLst>
            <a:ext uri="{FF2B5EF4-FFF2-40B4-BE49-F238E27FC236}">
              <a16:creationId xmlns:a16="http://schemas.microsoft.com/office/drawing/2014/main" id="{E850905E-EB79-D250-A305-2D2AD1D1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3347cc2d182_0_27">
            <a:extLst>
              <a:ext uri="{FF2B5EF4-FFF2-40B4-BE49-F238E27FC236}">
                <a16:creationId xmlns:a16="http://schemas.microsoft.com/office/drawing/2014/main" id="{5299154D-1FAD-6E4B-B19A-FCC21064CC4C}"/>
              </a:ext>
            </a:extLst>
          </p:cNvPr>
          <p:cNvSpPr/>
          <p:nvPr/>
        </p:nvSpPr>
        <p:spPr>
          <a:xfrm>
            <a:off x="0" y="152100"/>
            <a:ext cx="12192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r>
              <a:rPr lang="fr-FR" sz="3100" b="1" dirty="0">
                <a:solidFill>
                  <a:schemeClr val="accent5"/>
                </a:solidFill>
              </a:rPr>
              <a:t>Facilaréno3 - Principe de la démarche</a:t>
            </a:r>
            <a:endParaRPr sz="31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78;g3347cc2d182_0_519">
            <a:extLst>
              <a:ext uri="{FF2B5EF4-FFF2-40B4-BE49-F238E27FC236}">
                <a16:creationId xmlns:a16="http://schemas.microsoft.com/office/drawing/2014/main" id="{CC1F5E5F-5CA4-4AE6-652B-482CD295EB17}"/>
              </a:ext>
            </a:extLst>
          </p:cNvPr>
          <p:cNvSpPr/>
          <p:nvPr/>
        </p:nvSpPr>
        <p:spPr>
          <a:xfrm>
            <a:off x="0" y="6018426"/>
            <a:ext cx="2306699" cy="83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E4CC63-5AE2-6FCA-F7F4-736522580277}"/>
              </a:ext>
            </a:extLst>
          </p:cNvPr>
          <p:cNvSpPr txBox="1"/>
          <p:nvPr/>
        </p:nvSpPr>
        <p:spPr>
          <a:xfrm>
            <a:off x="397422" y="3654189"/>
            <a:ext cx="2306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Offre de rénovation performante via 7 réseaux bancaires et immobiliers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DAA7A1-2557-C4F4-626E-4466E7DDEBB6}"/>
              </a:ext>
            </a:extLst>
          </p:cNvPr>
          <p:cNvSpPr txBox="1"/>
          <p:nvPr/>
        </p:nvSpPr>
        <p:spPr>
          <a:xfrm>
            <a:off x="255316" y="5344625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100 gestionnaires de grands parcs engagés dans la rénovation très performante de bâtiments tertiaires privés et publics très consommateurs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064DBC-AF4E-EC04-604D-D1685DE9E218}"/>
              </a:ext>
            </a:extLst>
          </p:cNvPr>
          <p:cNvSpPr txBox="1"/>
          <p:nvPr/>
        </p:nvSpPr>
        <p:spPr>
          <a:xfrm>
            <a:off x="397422" y="4499407"/>
            <a:ext cx="2306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Rénovations performantes de maisons en sortie de sinistres lourds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E915AE-D9AA-B7EF-F563-60DBC4A38185}"/>
              </a:ext>
            </a:extLst>
          </p:cNvPr>
          <p:cNvSpPr txBox="1"/>
          <p:nvPr/>
        </p:nvSpPr>
        <p:spPr>
          <a:xfrm>
            <a:off x="0" y="1139430"/>
            <a:ext cx="3101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Rénovations performantes chez les salariés de 500 grandes entreprises, avec subventions privées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871995-1AB4-2C7E-EE88-0F7F2D2A2F1E}"/>
              </a:ext>
            </a:extLst>
          </p:cNvPr>
          <p:cNvSpPr txBox="1"/>
          <p:nvPr/>
        </p:nvSpPr>
        <p:spPr>
          <a:xfrm>
            <a:off x="4416081" y="2773928"/>
            <a:ext cx="3863599" cy="206210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Contractualisation pluriannuelle en volume avec 150 entreprises générales et groupements d’entreprises – engagement de rénovation performante et décarbonée à coûts maîtrisés d’au moins 6000 maisons passoires et 1 million de m</a:t>
            </a:r>
            <a:r>
              <a:rPr lang="fr-FR" sz="1600" baseline="30000" dirty="0"/>
              <a:t>2</a:t>
            </a:r>
            <a:r>
              <a:rPr lang="fr-FR" sz="1600" dirty="0"/>
              <a:t> de bâtiments tertiaires privés et publics très consommateurs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D3C085-364F-DCAC-2417-EB434440A331}"/>
              </a:ext>
            </a:extLst>
          </p:cNvPr>
          <p:cNvSpPr txBox="1"/>
          <p:nvPr/>
        </p:nvSpPr>
        <p:spPr>
          <a:xfrm>
            <a:off x="4416081" y="5224227"/>
            <a:ext cx="3863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Mobilisation de groupements et d’entreprises générales prêtes à se structurer pour la rénovation performante, accompagnement et formation des opérateurs, identification de mécanismes financiers innovants/simplifiés pour financer les travaux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AE31E0-C253-7991-D8F2-C398236FD57F}"/>
              </a:ext>
            </a:extLst>
          </p:cNvPr>
          <p:cNvSpPr txBox="1"/>
          <p:nvPr/>
        </p:nvSpPr>
        <p:spPr>
          <a:xfrm>
            <a:off x="113212" y="2004566"/>
            <a:ext cx="2875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Achats groupés de rénovations performantes par des bailleurs sociaux, dans 7 régions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97CAFF-C2A2-E71D-8E14-9E638B739663}"/>
              </a:ext>
            </a:extLst>
          </p:cNvPr>
          <p:cNvSpPr txBox="1"/>
          <p:nvPr/>
        </p:nvSpPr>
        <p:spPr>
          <a:xfrm>
            <a:off x="4416081" y="1019032"/>
            <a:ext cx="386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Outils techniques, marketing, financiers, pédagogiques, juridiques, numériques pour faciliter la conception et la mise en œuvre des rénovations jusqu’à la performance réelle </a:t>
            </a: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620ACCB4-DBCD-ED6C-8D88-6A559AAB00C3}"/>
              </a:ext>
            </a:extLst>
          </p:cNvPr>
          <p:cNvSpPr/>
          <p:nvPr/>
        </p:nvSpPr>
        <p:spPr>
          <a:xfrm>
            <a:off x="2846116" y="1019032"/>
            <a:ext cx="735369" cy="556647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EAA3BF3-8771-34B8-B7C3-A5FDAA832E5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581485" y="3804980"/>
            <a:ext cx="834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FD3352A-3CB2-40F7-5B7B-E5D565374B88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>
            <a:off x="6347881" y="1973139"/>
            <a:ext cx="0" cy="80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A84987A-D6D6-021C-4A84-C8914A15F565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6347881" y="4836031"/>
            <a:ext cx="0" cy="38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03FA7D0-103A-0A3F-F024-0D7FF386D23E}"/>
              </a:ext>
            </a:extLst>
          </p:cNvPr>
          <p:cNvSpPr txBox="1"/>
          <p:nvPr/>
        </p:nvSpPr>
        <p:spPr>
          <a:xfrm>
            <a:off x="79720" y="2789053"/>
            <a:ext cx="2875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Rénovations performantes lors des acquisitions de passoires (pack Performance Acquisition)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7AAD097-AC29-E984-BE2C-C2D4836EE409}"/>
              </a:ext>
            </a:extLst>
          </p:cNvPr>
          <p:cNvSpPr txBox="1"/>
          <p:nvPr/>
        </p:nvSpPr>
        <p:spPr>
          <a:xfrm>
            <a:off x="9114276" y="1789043"/>
            <a:ext cx="2471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 l’issue du programme : une </a:t>
            </a:r>
            <a:r>
              <a:rPr lang="fr-FR" sz="1600" b="1" dirty="0"/>
              <a:t>capacité de rénovation réellement performante et décarbonée, à coûts maîtrisés, maillant l’ensemble du territoire français</a:t>
            </a:r>
            <a:r>
              <a:rPr lang="fr-FR" sz="1600" dirty="0"/>
              <a:t>, en capacité d’intervenir sur l’ensemble du parc bâti, avec des outils et méthodes opérationnels partagés par un large réseau d’acteurs territoriaux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EE7B62B-D1F8-0240-444B-EF8E0B82FD3A}"/>
              </a:ext>
            </a:extLst>
          </p:cNvPr>
          <p:cNvCxnSpPr/>
          <p:nvPr/>
        </p:nvCxnSpPr>
        <p:spPr>
          <a:xfrm>
            <a:off x="8279680" y="3681869"/>
            <a:ext cx="834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3E27A26-1506-DD1B-D2CD-8249A52F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427" y="6217606"/>
            <a:ext cx="3887573" cy="6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3347cc2d182_0_27"/>
          <p:cNvSpPr/>
          <p:nvPr/>
        </p:nvSpPr>
        <p:spPr>
          <a:xfrm>
            <a:off x="0" y="152100"/>
            <a:ext cx="121920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100" b="1" dirty="0">
                <a:solidFill>
                  <a:schemeClr val="accent5"/>
                </a:solidFill>
              </a:rPr>
              <a:t>Principaux liens avec les programmes CEE complémentaires</a:t>
            </a:r>
            <a:endParaRPr sz="31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78;g3347cc2d182_0_519">
            <a:extLst>
              <a:ext uri="{FF2B5EF4-FFF2-40B4-BE49-F238E27FC236}">
                <a16:creationId xmlns:a16="http://schemas.microsoft.com/office/drawing/2014/main" id="{BA8E880C-C820-ACBE-D85C-01A84177068D}"/>
              </a:ext>
            </a:extLst>
          </p:cNvPr>
          <p:cNvSpPr/>
          <p:nvPr/>
        </p:nvSpPr>
        <p:spPr>
          <a:xfrm>
            <a:off x="0" y="6018426"/>
            <a:ext cx="2306699" cy="83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dirty="0"/>
          </a:p>
        </p:txBody>
      </p:sp>
      <p:pic>
        <p:nvPicPr>
          <p:cNvPr id="1030" name="Picture 6" descr="FEEBAT">
            <a:extLst>
              <a:ext uri="{FF2B5EF4-FFF2-40B4-BE49-F238E27FC236}">
                <a16:creationId xmlns:a16="http://schemas.microsoft.com/office/drawing/2014/main" id="{371FF14E-F568-202C-F015-E41D2D7B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02" y="4869072"/>
            <a:ext cx="1085934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10AC1D2-A7AC-CEE9-EEED-05180E40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57" y="2969564"/>
            <a:ext cx="2032001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D7A015D-EF17-6F2A-5193-C4F8842F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54" y="5176318"/>
            <a:ext cx="1717280" cy="5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-actee-carré - SIGERLy">
            <a:extLst>
              <a:ext uri="{FF2B5EF4-FFF2-40B4-BE49-F238E27FC236}">
                <a16:creationId xmlns:a16="http://schemas.microsoft.com/office/drawing/2014/main" id="{6FC0CCD2-8EE1-9D4B-5E38-2B4878A6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8" y="1095103"/>
            <a:ext cx="1262407" cy="7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Quels sont les outils PROFEEL pour la rénovation énergétique ?">
            <a:extLst>
              <a:ext uri="{FF2B5EF4-FFF2-40B4-BE49-F238E27FC236}">
                <a16:creationId xmlns:a16="http://schemas.microsoft.com/office/drawing/2014/main" id="{3F9BEFB2-CBFD-B7AF-9AED-56BDDE9B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5" y="2643079"/>
            <a:ext cx="1809341" cy="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 propos des Territoires Zéro Exclusion Énergétique">
            <a:extLst>
              <a:ext uri="{FF2B5EF4-FFF2-40B4-BE49-F238E27FC236}">
                <a16:creationId xmlns:a16="http://schemas.microsoft.com/office/drawing/2014/main" id="{06550AC1-E3E9-B1EE-4D47-7358E994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17" y="4961028"/>
            <a:ext cx="1703227" cy="12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923ABD02-FBBF-61E2-23C6-801D46B3D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04179" y="5026725"/>
            <a:ext cx="2438356" cy="2322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F308A07-EED0-BE0E-5A84-AE788A23904F}"/>
              </a:ext>
            </a:extLst>
          </p:cNvPr>
          <p:cNvSpPr txBox="1"/>
          <p:nvPr/>
        </p:nvSpPr>
        <p:spPr>
          <a:xfrm>
            <a:off x="408919" y="1302545"/>
            <a:ext cx="180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PRODICEE</a:t>
            </a:r>
          </a:p>
        </p:txBody>
      </p:sp>
      <p:pic>
        <p:nvPicPr>
          <p:cNvPr id="15" name="Google Shape;179;p1">
            <a:extLst>
              <a:ext uri="{FF2B5EF4-FFF2-40B4-BE49-F238E27FC236}">
                <a16:creationId xmlns:a16="http://schemas.microsoft.com/office/drawing/2014/main" id="{894FFA57-C833-C08D-FCAB-46EFFFE21A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5234" y="933342"/>
            <a:ext cx="2828268" cy="11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0976A7F-E5A0-E1F2-7736-D1630D2B14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6152" y="1347579"/>
            <a:ext cx="275743" cy="411354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E4BA208-AEC3-B035-6797-CCED005E5FDA}"/>
              </a:ext>
            </a:extLst>
          </p:cNvPr>
          <p:cNvCxnSpPr>
            <a:cxnSpLocks/>
          </p:cNvCxnSpPr>
          <p:nvPr/>
        </p:nvCxnSpPr>
        <p:spPr>
          <a:xfrm>
            <a:off x="7408215" y="1468216"/>
            <a:ext cx="225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16943D-45E2-0F7A-AB3C-3981E88E6B78}"/>
              </a:ext>
            </a:extLst>
          </p:cNvPr>
          <p:cNvCxnSpPr>
            <a:cxnSpLocks/>
          </p:cNvCxnSpPr>
          <p:nvPr/>
        </p:nvCxnSpPr>
        <p:spPr>
          <a:xfrm flipH="1">
            <a:off x="7408214" y="1586908"/>
            <a:ext cx="225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0FB56F8-5299-BE2F-3546-EF1749E23455}"/>
              </a:ext>
            </a:extLst>
          </p:cNvPr>
          <p:cNvCxnSpPr>
            <a:cxnSpLocks/>
          </p:cNvCxnSpPr>
          <p:nvPr/>
        </p:nvCxnSpPr>
        <p:spPr>
          <a:xfrm>
            <a:off x="2218260" y="1458643"/>
            <a:ext cx="225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690284C-C70A-3752-00FF-6F8B36EDD511}"/>
              </a:ext>
            </a:extLst>
          </p:cNvPr>
          <p:cNvCxnSpPr>
            <a:cxnSpLocks/>
          </p:cNvCxnSpPr>
          <p:nvPr/>
        </p:nvCxnSpPr>
        <p:spPr>
          <a:xfrm flipH="1">
            <a:off x="2214601" y="1548444"/>
            <a:ext cx="2250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3BD1D7C-3164-0D8B-D75D-8344CEACE193}"/>
              </a:ext>
            </a:extLst>
          </p:cNvPr>
          <p:cNvCxnSpPr>
            <a:cxnSpLocks/>
          </p:cNvCxnSpPr>
          <p:nvPr/>
        </p:nvCxnSpPr>
        <p:spPr>
          <a:xfrm>
            <a:off x="7264380" y="2159791"/>
            <a:ext cx="2542139" cy="109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F01B393-A827-1725-F2F1-8597F0D58258}"/>
              </a:ext>
            </a:extLst>
          </p:cNvPr>
          <p:cNvCxnSpPr>
            <a:cxnSpLocks/>
          </p:cNvCxnSpPr>
          <p:nvPr/>
        </p:nvCxnSpPr>
        <p:spPr>
          <a:xfrm flipH="1" flipV="1">
            <a:off x="7199315" y="2253342"/>
            <a:ext cx="2564611" cy="112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B19C86AB-0808-23CD-7790-07FE540D0E2E}"/>
              </a:ext>
            </a:extLst>
          </p:cNvPr>
          <p:cNvCxnSpPr>
            <a:cxnSpLocks/>
          </p:cNvCxnSpPr>
          <p:nvPr/>
        </p:nvCxnSpPr>
        <p:spPr>
          <a:xfrm flipV="1">
            <a:off x="2370788" y="2145084"/>
            <a:ext cx="2043165" cy="803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0915889-4EF6-6460-B93F-AFBC5E243C8E}"/>
              </a:ext>
            </a:extLst>
          </p:cNvPr>
          <p:cNvCxnSpPr>
            <a:cxnSpLocks/>
          </p:cNvCxnSpPr>
          <p:nvPr/>
        </p:nvCxnSpPr>
        <p:spPr>
          <a:xfrm flipH="1">
            <a:off x="2352394" y="2175636"/>
            <a:ext cx="2198340" cy="875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E4AAECE3-7F66-0C35-AF43-D3740BD3A6D7}"/>
              </a:ext>
            </a:extLst>
          </p:cNvPr>
          <p:cNvCxnSpPr>
            <a:cxnSpLocks/>
          </p:cNvCxnSpPr>
          <p:nvPr/>
        </p:nvCxnSpPr>
        <p:spPr>
          <a:xfrm flipV="1">
            <a:off x="4830924" y="2520489"/>
            <a:ext cx="599448" cy="2245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4EB9A68-23FF-D52F-4BFA-CD2650866766}"/>
              </a:ext>
            </a:extLst>
          </p:cNvPr>
          <p:cNvCxnSpPr>
            <a:cxnSpLocks/>
          </p:cNvCxnSpPr>
          <p:nvPr/>
        </p:nvCxnSpPr>
        <p:spPr>
          <a:xfrm flipH="1">
            <a:off x="4894060" y="2559203"/>
            <a:ext cx="615176" cy="2302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41342C82-EBA6-698D-4614-ABDF484F4A58}"/>
              </a:ext>
            </a:extLst>
          </p:cNvPr>
          <p:cNvCxnSpPr>
            <a:cxnSpLocks/>
          </p:cNvCxnSpPr>
          <p:nvPr/>
        </p:nvCxnSpPr>
        <p:spPr>
          <a:xfrm flipH="1" flipV="1">
            <a:off x="6222043" y="2589436"/>
            <a:ext cx="576646" cy="220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096956F0-67F7-A1EE-83B0-219D97CDAB94}"/>
              </a:ext>
            </a:extLst>
          </p:cNvPr>
          <p:cNvCxnSpPr>
            <a:cxnSpLocks/>
          </p:cNvCxnSpPr>
          <p:nvPr/>
        </p:nvCxnSpPr>
        <p:spPr>
          <a:xfrm>
            <a:off x="6310326" y="2598641"/>
            <a:ext cx="573713" cy="218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0" name="Connecteur droit avec flèche 1479">
            <a:extLst>
              <a:ext uri="{FF2B5EF4-FFF2-40B4-BE49-F238E27FC236}">
                <a16:creationId xmlns:a16="http://schemas.microsoft.com/office/drawing/2014/main" id="{FA680ECA-FFFA-F746-B553-367F95164227}"/>
              </a:ext>
            </a:extLst>
          </p:cNvPr>
          <p:cNvCxnSpPr>
            <a:cxnSpLocks/>
          </p:cNvCxnSpPr>
          <p:nvPr/>
        </p:nvCxnSpPr>
        <p:spPr>
          <a:xfrm>
            <a:off x="6785153" y="2528994"/>
            <a:ext cx="2421179" cy="1998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1" name="Connecteur droit avec flèche 1480">
            <a:extLst>
              <a:ext uri="{FF2B5EF4-FFF2-40B4-BE49-F238E27FC236}">
                <a16:creationId xmlns:a16="http://schemas.microsoft.com/office/drawing/2014/main" id="{649DA791-B7F5-0BDD-81F4-7E768F0876FE}"/>
              </a:ext>
            </a:extLst>
          </p:cNvPr>
          <p:cNvCxnSpPr>
            <a:cxnSpLocks/>
          </p:cNvCxnSpPr>
          <p:nvPr/>
        </p:nvCxnSpPr>
        <p:spPr>
          <a:xfrm flipH="1" flipV="1">
            <a:off x="6655617" y="2554195"/>
            <a:ext cx="2484054" cy="2056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2" name="Connecteur droit avec flèche 1491">
            <a:extLst>
              <a:ext uri="{FF2B5EF4-FFF2-40B4-BE49-F238E27FC236}">
                <a16:creationId xmlns:a16="http://schemas.microsoft.com/office/drawing/2014/main" id="{4A695164-A1DF-C4FC-9336-A35057424531}"/>
              </a:ext>
            </a:extLst>
          </p:cNvPr>
          <p:cNvCxnSpPr>
            <a:cxnSpLocks/>
          </p:cNvCxnSpPr>
          <p:nvPr/>
        </p:nvCxnSpPr>
        <p:spPr>
          <a:xfrm flipV="1">
            <a:off x="2812220" y="2573908"/>
            <a:ext cx="2063144" cy="251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3" name="Connecteur droit avec flèche 1492">
            <a:extLst>
              <a:ext uri="{FF2B5EF4-FFF2-40B4-BE49-F238E27FC236}">
                <a16:creationId xmlns:a16="http://schemas.microsoft.com/office/drawing/2014/main" id="{407635E3-A1CE-A3FC-04C1-1E32CCE56C16}"/>
              </a:ext>
            </a:extLst>
          </p:cNvPr>
          <p:cNvCxnSpPr>
            <a:cxnSpLocks/>
          </p:cNvCxnSpPr>
          <p:nvPr/>
        </p:nvCxnSpPr>
        <p:spPr>
          <a:xfrm flipH="1">
            <a:off x="2933117" y="2625642"/>
            <a:ext cx="2058972" cy="2546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7" name="ZoneTexte 1496">
            <a:extLst>
              <a:ext uri="{FF2B5EF4-FFF2-40B4-BE49-F238E27FC236}">
                <a16:creationId xmlns:a16="http://schemas.microsoft.com/office/drawing/2014/main" id="{CAC1C8FC-5136-4946-FBDB-37B79502F0B9}"/>
              </a:ext>
            </a:extLst>
          </p:cNvPr>
          <p:cNvSpPr txBox="1"/>
          <p:nvPr/>
        </p:nvSpPr>
        <p:spPr>
          <a:xfrm>
            <a:off x="7324888" y="1164563"/>
            <a:ext cx="2342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Capacités à rénover performant</a:t>
            </a:r>
          </a:p>
        </p:txBody>
      </p:sp>
      <p:sp>
        <p:nvSpPr>
          <p:cNvPr id="1498" name="ZoneTexte 1497">
            <a:extLst>
              <a:ext uri="{FF2B5EF4-FFF2-40B4-BE49-F238E27FC236}">
                <a16:creationId xmlns:a16="http://schemas.microsoft.com/office/drawing/2014/main" id="{243030B0-11E7-4D61-47D4-931507A560B5}"/>
              </a:ext>
            </a:extLst>
          </p:cNvPr>
          <p:cNvSpPr txBox="1"/>
          <p:nvPr/>
        </p:nvSpPr>
        <p:spPr>
          <a:xfrm>
            <a:off x="7693801" y="1560574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Soutien </a:t>
            </a:r>
            <a:r>
              <a:rPr lang="fr-FR" sz="1200" dirty="0" err="1"/>
              <a:t>MOu</a:t>
            </a:r>
            <a:r>
              <a:rPr lang="fr-FR" sz="1200" dirty="0"/>
              <a:t> publics</a:t>
            </a:r>
          </a:p>
        </p:txBody>
      </p:sp>
      <p:sp>
        <p:nvSpPr>
          <p:cNvPr id="1499" name="ZoneTexte 1498">
            <a:extLst>
              <a:ext uri="{FF2B5EF4-FFF2-40B4-BE49-F238E27FC236}">
                <a16:creationId xmlns:a16="http://schemas.microsoft.com/office/drawing/2014/main" id="{389D1F00-6D87-570D-69E7-1A535C0E2C1E}"/>
              </a:ext>
            </a:extLst>
          </p:cNvPr>
          <p:cNvSpPr txBox="1"/>
          <p:nvPr/>
        </p:nvSpPr>
        <p:spPr>
          <a:xfrm rot="2362870">
            <a:off x="6893556" y="3590227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Suivis de conso ménages</a:t>
            </a:r>
          </a:p>
        </p:txBody>
      </p:sp>
      <p:sp>
        <p:nvSpPr>
          <p:cNvPr id="1500" name="ZoneTexte 1499">
            <a:extLst>
              <a:ext uri="{FF2B5EF4-FFF2-40B4-BE49-F238E27FC236}">
                <a16:creationId xmlns:a16="http://schemas.microsoft.com/office/drawing/2014/main" id="{B18C0BB2-BD49-505B-629E-0A6426BE5963}"/>
              </a:ext>
            </a:extLst>
          </p:cNvPr>
          <p:cNvSpPr txBox="1"/>
          <p:nvPr/>
        </p:nvSpPr>
        <p:spPr>
          <a:xfrm rot="2345299">
            <a:off x="7063809" y="3402260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6000 maisons à suivre en conso</a:t>
            </a:r>
          </a:p>
        </p:txBody>
      </p:sp>
      <p:sp>
        <p:nvSpPr>
          <p:cNvPr id="1501" name="ZoneTexte 1500">
            <a:extLst>
              <a:ext uri="{FF2B5EF4-FFF2-40B4-BE49-F238E27FC236}">
                <a16:creationId xmlns:a16="http://schemas.microsoft.com/office/drawing/2014/main" id="{CE80B402-F080-F75E-20F1-7A9B001DDBAC}"/>
              </a:ext>
            </a:extLst>
          </p:cNvPr>
          <p:cNvSpPr txBox="1"/>
          <p:nvPr/>
        </p:nvSpPr>
        <p:spPr>
          <a:xfrm rot="1405553">
            <a:off x="7017638" y="2847135"/>
            <a:ext cx="3098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Mobilisation et accompagnement ménages</a:t>
            </a:r>
          </a:p>
        </p:txBody>
      </p:sp>
      <p:sp>
        <p:nvSpPr>
          <p:cNvPr id="1502" name="ZoneTexte 1501">
            <a:extLst>
              <a:ext uri="{FF2B5EF4-FFF2-40B4-BE49-F238E27FC236}">
                <a16:creationId xmlns:a16="http://schemas.microsoft.com/office/drawing/2014/main" id="{95D1317F-CA6A-F63E-4894-C7D8FF49BA1D}"/>
              </a:ext>
            </a:extLst>
          </p:cNvPr>
          <p:cNvSpPr txBox="1"/>
          <p:nvPr/>
        </p:nvSpPr>
        <p:spPr>
          <a:xfrm rot="1355678">
            <a:off x="7613519" y="2349158"/>
            <a:ext cx="253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REX, méthodes, capacités à rénover performant</a:t>
            </a:r>
          </a:p>
        </p:txBody>
      </p:sp>
      <p:sp>
        <p:nvSpPr>
          <p:cNvPr id="1511" name="ZoneTexte 1510">
            <a:extLst>
              <a:ext uri="{FF2B5EF4-FFF2-40B4-BE49-F238E27FC236}">
                <a16:creationId xmlns:a16="http://schemas.microsoft.com/office/drawing/2014/main" id="{34CD9CF7-F023-9FBF-E767-82AAA652EF8B}"/>
              </a:ext>
            </a:extLst>
          </p:cNvPr>
          <p:cNvSpPr txBox="1"/>
          <p:nvPr/>
        </p:nvSpPr>
        <p:spPr>
          <a:xfrm rot="4475421">
            <a:off x="5113028" y="3557814"/>
            <a:ext cx="257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Accompagnement grande précarité</a:t>
            </a:r>
          </a:p>
        </p:txBody>
      </p:sp>
      <p:sp>
        <p:nvSpPr>
          <p:cNvPr id="1512" name="ZoneTexte 1511">
            <a:extLst>
              <a:ext uri="{FF2B5EF4-FFF2-40B4-BE49-F238E27FC236}">
                <a16:creationId xmlns:a16="http://schemas.microsoft.com/office/drawing/2014/main" id="{4A9283C5-55D7-45E8-FBD1-2483FEE2DBB2}"/>
              </a:ext>
            </a:extLst>
          </p:cNvPr>
          <p:cNvSpPr txBox="1"/>
          <p:nvPr/>
        </p:nvSpPr>
        <p:spPr>
          <a:xfrm rot="4486821">
            <a:off x="5552006" y="3495080"/>
            <a:ext cx="2342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Capacités à rénover performant</a:t>
            </a:r>
          </a:p>
        </p:txBody>
      </p:sp>
      <p:sp>
        <p:nvSpPr>
          <p:cNvPr id="1513" name="ZoneTexte 1512">
            <a:extLst>
              <a:ext uri="{FF2B5EF4-FFF2-40B4-BE49-F238E27FC236}">
                <a16:creationId xmlns:a16="http://schemas.microsoft.com/office/drawing/2014/main" id="{CB2902FA-E197-3FD2-2CBD-E0F28EAA8618}"/>
              </a:ext>
            </a:extLst>
          </p:cNvPr>
          <p:cNvSpPr txBox="1"/>
          <p:nvPr/>
        </p:nvSpPr>
        <p:spPr>
          <a:xfrm>
            <a:off x="2335601" y="1191809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Mesures de performance</a:t>
            </a:r>
          </a:p>
        </p:txBody>
      </p:sp>
      <p:sp>
        <p:nvSpPr>
          <p:cNvPr id="1514" name="ZoneTexte 1513">
            <a:extLst>
              <a:ext uri="{FF2B5EF4-FFF2-40B4-BE49-F238E27FC236}">
                <a16:creationId xmlns:a16="http://schemas.microsoft.com/office/drawing/2014/main" id="{50E59704-9656-AB15-FEDA-7AE44A1F841B}"/>
              </a:ext>
            </a:extLst>
          </p:cNvPr>
          <p:cNvSpPr txBox="1"/>
          <p:nvPr/>
        </p:nvSpPr>
        <p:spPr>
          <a:xfrm>
            <a:off x="2085173" y="1521715"/>
            <a:ext cx="238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Rénovations performantes de référence, réseau de contrôleurs</a:t>
            </a:r>
          </a:p>
        </p:txBody>
      </p:sp>
      <p:sp>
        <p:nvSpPr>
          <p:cNvPr id="1515" name="ZoneTexte 1514">
            <a:extLst>
              <a:ext uri="{FF2B5EF4-FFF2-40B4-BE49-F238E27FC236}">
                <a16:creationId xmlns:a16="http://schemas.microsoft.com/office/drawing/2014/main" id="{F8EF30FB-9A1C-0195-08A2-045CA872A0D0}"/>
              </a:ext>
            </a:extLst>
          </p:cNvPr>
          <p:cNvSpPr txBox="1"/>
          <p:nvPr/>
        </p:nvSpPr>
        <p:spPr>
          <a:xfrm rot="20323107">
            <a:off x="2091139" y="2603987"/>
            <a:ext cx="2748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REX terrain, base d’expérimentation en conditions réelles</a:t>
            </a:r>
          </a:p>
        </p:txBody>
      </p:sp>
      <p:sp>
        <p:nvSpPr>
          <p:cNvPr id="1516" name="ZoneTexte 1515">
            <a:extLst>
              <a:ext uri="{FF2B5EF4-FFF2-40B4-BE49-F238E27FC236}">
                <a16:creationId xmlns:a16="http://schemas.microsoft.com/office/drawing/2014/main" id="{3C815AB5-6069-5F05-668D-4F2E1C2244EE}"/>
              </a:ext>
            </a:extLst>
          </p:cNvPr>
          <p:cNvSpPr txBox="1"/>
          <p:nvPr/>
        </p:nvSpPr>
        <p:spPr>
          <a:xfrm rot="20322039">
            <a:off x="2191093" y="2277602"/>
            <a:ext cx="2265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Méthodo, outils (conception…)</a:t>
            </a:r>
          </a:p>
        </p:txBody>
      </p:sp>
      <p:sp>
        <p:nvSpPr>
          <p:cNvPr id="1518" name="ZoneTexte 1517">
            <a:extLst>
              <a:ext uri="{FF2B5EF4-FFF2-40B4-BE49-F238E27FC236}">
                <a16:creationId xmlns:a16="http://schemas.microsoft.com/office/drawing/2014/main" id="{1DFCA956-B9C7-7B2D-4A95-580DE524660E}"/>
              </a:ext>
            </a:extLst>
          </p:cNvPr>
          <p:cNvSpPr txBox="1"/>
          <p:nvPr/>
        </p:nvSpPr>
        <p:spPr>
          <a:xfrm rot="18505257">
            <a:off x="2525584" y="3758716"/>
            <a:ext cx="31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REX bonnes et mauvaises pratiques terrain</a:t>
            </a:r>
          </a:p>
        </p:txBody>
      </p:sp>
      <p:sp>
        <p:nvSpPr>
          <p:cNvPr id="1519" name="ZoneTexte 1518">
            <a:extLst>
              <a:ext uri="{FF2B5EF4-FFF2-40B4-BE49-F238E27FC236}">
                <a16:creationId xmlns:a16="http://schemas.microsoft.com/office/drawing/2014/main" id="{E3F55DB2-CED5-B2CA-8415-A7723811BFCA}"/>
              </a:ext>
            </a:extLst>
          </p:cNvPr>
          <p:cNvSpPr txBox="1"/>
          <p:nvPr/>
        </p:nvSpPr>
        <p:spPr>
          <a:xfrm rot="18580826">
            <a:off x="2131837" y="3614955"/>
            <a:ext cx="318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Méthodo, outils (mise en œuvre, contrôle…)</a:t>
            </a:r>
          </a:p>
        </p:txBody>
      </p:sp>
      <p:sp>
        <p:nvSpPr>
          <p:cNvPr id="1522" name="ZoneTexte 1521">
            <a:extLst>
              <a:ext uri="{FF2B5EF4-FFF2-40B4-BE49-F238E27FC236}">
                <a16:creationId xmlns:a16="http://schemas.microsoft.com/office/drawing/2014/main" id="{72C09B94-DC9C-7AC8-FCA3-3FF0BBAEFE89}"/>
              </a:ext>
            </a:extLst>
          </p:cNvPr>
          <p:cNvSpPr txBox="1"/>
          <p:nvPr/>
        </p:nvSpPr>
        <p:spPr>
          <a:xfrm rot="17088967">
            <a:off x="4049412" y="3565449"/>
            <a:ext cx="273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REX terrain, bonnes et mauvaises pratiques</a:t>
            </a:r>
            <a:r>
              <a:rPr lang="fr-FR" sz="1200"/>
              <a:t>, application directe</a:t>
            </a:r>
            <a:endParaRPr lang="fr-FR" sz="1200" dirty="0"/>
          </a:p>
        </p:txBody>
      </p:sp>
      <p:sp>
        <p:nvSpPr>
          <p:cNvPr id="1523" name="ZoneTexte 1522">
            <a:extLst>
              <a:ext uri="{FF2B5EF4-FFF2-40B4-BE49-F238E27FC236}">
                <a16:creationId xmlns:a16="http://schemas.microsoft.com/office/drawing/2014/main" id="{EEE3DEF7-B95A-C059-ECF3-F8B6B232CE67}"/>
              </a:ext>
            </a:extLst>
          </p:cNvPr>
          <p:cNvSpPr txBox="1"/>
          <p:nvPr/>
        </p:nvSpPr>
        <p:spPr>
          <a:xfrm rot="17103959">
            <a:off x="4130794" y="3657961"/>
            <a:ext cx="1580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Outils pédagogiques</a:t>
            </a:r>
          </a:p>
        </p:txBody>
      </p:sp>
      <p:pic>
        <p:nvPicPr>
          <p:cNvPr id="3" name="Image 2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1FB7BBE-5A67-5378-8B93-904F12D130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4427" y="6217606"/>
            <a:ext cx="3887573" cy="645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47"/>
          <p:cNvSpPr txBox="1"/>
          <p:nvPr/>
        </p:nvSpPr>
        <p:spPr>
          <a:xfrm>
            <a:off x="5183546" y="3637244"/>
            <a:ext cx="68522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fr" sz="1500" dirty="0">
                <a:solidFill>
                  <a:schemeClr val="tx1"/>
                </a:solidFill>
              </a:rPr>
              <a:t>Contacts:</a:t>
            </a:r>
          </a:p>
          <a:p>
            <a:r>
              <a:rPr lang="fr" sz="1500" dirty="0">
                <a:solidFill>
                  <a:schemeClr val="tx1"/>
                </a:solidFill>
              </a:rPr>
              <a:t>Vincent LEGRAND, </a:t>
            </a:r>
            <a:r>
              <a:rPr lang="fr" sz="1500" dirty="0">
                <a:solidFill>
                  <a:schemeClr val="tx1"/>
                </a:solidFill>
                <a:hlinkClick r:id="rId3"/>
              </a:rPr>
              <a:t>v.legrand@institut-negawatt.com</a:t>
            </a:r>
            <a:r>
              <a:rPr lang="fr" sz="1500" dirty="0">
                <a:solidFill>
                  <a:schemeClr val="tx1"/>
                </a:solidFill>
              </a:rPr>
              <a:t>, 06 14 04 00 04</a:t>
            </a:r>
          </a:p>
          <a:p>
            <a:r>
              <a:rPr lang="fr" sz="1500" dirty="0">
                <a:solidFill>
                  <a:schemeClr val="tx1"/>
                </a:solidFill>
              </a:rPr>
              <a:t>Jean-Christophe Brabant, </a:t>
            </a:r>
            <a:r>
              <a:rPr lang="fr-FR" sz="1500" dirty="0">
                <a:solidFill>
                  <a:schemeClr val="tx1"/>
                </a:solidFill>
                <a:hlinkClick r:id="rId4"/>
              </a:rPr>
              <a:t>jean-christophe.barbant@aimcc.org</a:t>
            </a:r>
            <a:r>
              <a:rPr lang="fr-FR" sz="1500" dirty="0">
                <a:solidFill>
                  <a:schemeClr val="tx1"/>
                </a:solidFill>
              </a:rPr>
              <a:t>, 06 26 46 37 72</a:t>
            </a:r>
            <a:endParaRPr lang="fr" sz="1500" dirty="0">
              <a:solidFill>
                <a:schemeClr val="tx1"/>
              </a:solidFill>
            </a:endParaRPr>
          </a:p>
          <a:p>
            <a:r>
              <a:rPr lang="fr" sz="1500" dirty="0">
                <a:solidFill>
                  <a:schemeClr val="tx1"/>
                </a:solidFill>
              </a:rPr>
              <a:t>Jean-Luc </a:t>
            </a:r>
            <a:r>
              <a:rPr lang="fr" sz="1500" dirty="0" err="1">
                <a:solidFill>
                  <a:schemeClr val="tx1"/>
                </a:solidFill>
              </a:rPr>
              <a:t>Sadorge</a:t>
            </a:r>
            <a:r>
              <a:rPr lang="fr" sz="1500" dirty="0">
                <a:solidFill>
                  <a:schemeClr val="tx1"/>
                </a:solidFill>
              </a:rPr>
              <a:t>, </a:t>
            </a:r>
            <a:r>
              <a:rPr lang="fr-FR" sz="1500" dirty="0">
                <a:solidFill>
                  <a:schemeClr val="tx1"/>
                </a:solidFill>
                <a:hlinkClick r:id="rId5"/>
              </a:rPr>
              <a:t>jls@netzerocarbone.com</a:t>
            </a:r>
            <a:r>
              <a:rPr lang="fr-FR" sz="1500" dirty="0">
                <a:solidFill>
                  <a:schemeClr val="tx1"/>
                </a:solidFill>
              </a:rPr>
              <a:t>, 06 76 72 93 29</a:t>
            </a:r>
            <a:endParaRPr sz="1500" dirty="0">
              <a:solidFill>
                <a:schemeClr val="tx1"/>
              </a:solidFill>
            </a:endParaRPr>
          </a:p>
        </p:txBody>
      </p:sp>
      <p:pic>
        <p:nvPicPr>
          <p:cNvPr id="1801" name="Google Shape;1801;p147" descr="Une image contenant mur, intérieur, serviette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7" y="0"/>
            <a:ext cx="4950555" cy="6900443"/>
          </a:xfrm>
          <a:prstGeom prst="rect">
            <a:avLst/>
          </a:prstGeom>
          <a:noFill/>
          <a:ln>
            <a:noFill/>
          </a:ln>
        </p:spPr>
      </p:pic>
      <p:sp>
        <p:nvSpPr>
          <p:cNvPr id="1805" name="Google Shape;1805;p147"/>
          <p:cNvSpPr/>
          <p:nvPr/>
        </p:nvSpPr>
        <p:spPr>
          <a:xfrm rot="10800000">
            <a:off x="0" y="0"/>
            <a:ext cx="1762376" cy="1778000"/>
          </a:xfrm>
          <a:custGeom>
            <a:avLst/>
            <a:gdLst/>
            <a:ahLst/>
            <a:cxnLst/>
            <a:rect l="l" t="t" r="r" b="b"/>
            <a:pathLst>
              <a:path w="1928878" h="1945978" extrusionOk="0">
                <a:moveTo>
                  <a:pt x="1928878" y="0"/>
                </a:moveTo>
                <a:lnTo>
                  <a:pt x="1928878" y="1945978"/>
                </a:lnTo>
                <a:lnTo>
                  <a:pt x="0" y="1945978"/>
                </a:lnTo>
                <a:cubicBezTo>
                  <a:pt x="0" y="937944"/>
                  <a:pt x="766100" y="108842"/>
                  <a:pt x="1747830" y="9142"/>
                </a:cubicBezTo>
                <a:lnTo>
                  <a:pt x="1928878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</a:endParaRPr>
          </a:p>
        </p:txBody>
      </p:sp>
      <p:sp>
        <p:nvSpPr>
          <p:cNvPr id="1806" name="Google Shape;1806;p147"/>
          <p:cNvSpPr txBox="1"/>
          <p:nvPr/>
        </p:nvSpPr>
        <p:spPr>
          <a:xfrm>
            <a:off x="5146042" y="2077049"/>
            <a:ext cx="6703655" cy="9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6"/>
              </a:lnSpc>
            </a:pPr>
            <a:r>
              <a:rPr lang="fr" sz="4267" b="1" dirty="0"/>
              <a:t>Merci de votre attention!</a:t>
            </a:r>
            <a:endParaRPr sz="933" dirty="0"/>
          </a:p>
        </p:txBody>
      </p:sp>
      <p:sp>
        <p:nvSpPr>
          <p:cNvPr id="1807" name="Google Shape;1807;p147"/>
          <p:cNvSpPr/>
          <p:nvPr/>
        </p:nvSpPr>
        <p:spPr>
          <a:xfrm flipH="1">
            <a:off x="5332646" y="2859592"/>
            <a:ext cx="5251963" cy="304800"/>
          </a:xfrm>
          <a:prstGeom prst="arc">
            <a:avLst>
              <a:gd name="adj1" fmla="val 16200000"/>
              <a:gd name="adj2" fmla="val 0"/>
            </a:avLst>
          </a:prstGeom>
          <a:noFill/>
          <a:ln w="444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algn="ctr"/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 2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ED97A21-A5E0-E697-774A-58F9E87BF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443" y="5053782"/>
            <a:ext cx="6252391" cy="1038569"/>
          </a:xfrm>
          <a:prstGeom prst="rect">
            <a:avLst/>
          </a:prstGeom>
        </p:spPr>
      </p:pic>
      <p:pic>
        <p:nvPicPr>
          <p:cNvPr id="4" name="Google Shape;179;p1">
            <a:extLst>
              <a:ext uri="{FF2B5EF4-FFF2-40B4-BE49-F238E27FC236}">
                <a16:creationId xmlns:a16="http://schemas.microsoft.com/office/drawing/2014/main" id="{FCA832B7-E5A9-A45E-A35A-75115DB5F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3082" y="642757"/>
            <a:ext cx="2828268" cy="11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C10BAA-7A74-E6F4-5AC1-E6DF2C6CD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4000" y="1056994"/>
            <a:ext cx="275743" cy="4113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EAA902"/>
      </a:accent1>
      <a:accent2>
        <a:srgbClr val="DA7413"/>
      </a:accent2>
      <a:accent3>
        <a:srgbClr val="B94517"/>
      </a:accent3>
      <a:accent4>
        <a:srgbClr val="126C67"/>
      </a:accent4>
      <a:accent5>
        <a:srgbClr val="02384C"/>
      </a:accent5>
      <a:accent6>
        <a:srgbClr val="718637"/>
      </a:accent6>
      <a:hlink>
        <a:srgbClr val="EAA902"/>
      </a:hlink>
      <a:folHlink>
        <a:srgbClr val="DA74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7F1A455D0B24B93A60C658B0E3D7E" ma:contentTypeVersion="13" ma:contentTypeDescription="Crée un document." ma:contentTypeScope="" ma:versionID="2186d4eb1a0018ecbea3c852df0cecbf">
  <xsd:schema xmlns:xsd="http://www.w3.org/2001/XMLSchema" xmlns:xs="http://www.w3.org/2001/XMLSchema" xmlns:p="http://schemas.microsoft.com/office/2006/metadata/properties" xmlns:ns2="4cba971d-1d75-43ae-8ee6-301cd8ce9b5f" xmlns:ns3="3ca99313-153c-452a-bea9-8b23b64dd388" targetNamespace="http://schemas.microsoft.com/office/2006/metadata/properties" ma:root="true" ma:fieldsID="27e52dfece48d360d650f6093d5243c0" ns2:_="" ns3:_="">
    <xsd:import namespace="4cba971d-1d75-43ae-8ee6-301cd8ce9b5f"/>
    <xsd:import namespace="3ca99313-153c-452a-bea9-8b23b64dd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a971d-1d75-43ae-8ee6-301cd8ce9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ffabed6-bfae-41e3-ab08-b7fbfe8dc4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99313-153c-452a-bea9-8b23b64dd3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e20f5e-b0c4-45da-a2d1-ee8afb85e861}" ma:internalName="TaxCatchAll" ma:showField="CatchAllData" ma:web="3ca99313-153c-452a-bea9-8b23b64dd3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ba971d-1d75-43ae-8ee6-301cd8ce9b5f">
      <Terms xmlns="http://schemas.microsoft.com/office/infopath/2007/PartnerControls"/>
    </lcf76f155ced4ddcb4097134ff3c332f>
    <TaxCatchAll xmlns="3ca99313-153c-452a-bea9-8b23b64dd388" xsi:nil="true"/>
  </documentManagement>
</p:properties>
</file>

<file path=customXml/itemProps1.xml><?xml version="1.0" encoding="utf-8"?>
<ds:datastoreItem xmlns:ds="http://schemas.openxmlformats.org/officeDocument/2006/customXml" ds:itemID="{A557F624-1BF8-4D9D-83EC-6E0D2F14F4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6F213A-E90F-4852-9756-162E0582D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a971d-1d75-43ae-8ee6-301cd8ce9b5f"/>
    <ds:schemaRef ds:uri="3ca99313-153c-452a-bea9-8b23b64dd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F7008A-CD00-4CFB-B0EE-31879C2BC969}">
  <ds:schemaRefs>
    <ds:schemaRef ds:uri="http://purl.org/dc/elements/1.1/"/>
    <ds:schemaRef ds:uri="4cba971d-1d75-43ae-8ee6-301cd8ce9b5f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3ca99313-153c-452a-bea9-8b23b64dd388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59056</TotalTime>
  <Words>1132</Words>
  <Application>Microsoft Macintosh PowerPoint</Application>
  <PresentationFormat>Grand écran</PresentationFormat>
  <Paragraphs>106</Paragraphs>
  <Slides>7</Slides>
  <Notes>7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Century Gothic</vt:lpstr>
      <vt:lpstr>Calibri</vt:lpstr>
      <vt:lpstr>Aptos</vt:lpstr>
      <vt:lpstr>Arial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Nvidia</dc:creator>
  <cp:lastModifiedBy>Vincent Legrand</cp:lastModifiedBy>
  <cp:revision>22</cp:revision>
  <dcterms:created xsi:type="dcterms:W3CDTF">2016-08-15T00:32:18Z</dcterms:created>
  <dcterms:modified xsi:type="dcterms:W3CDTF">2026-01-27T10:04:11Z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0x0101006D87F1A455D0B24B93A60C658B0E3D7E</vt:lpwstr>
  </property>
  <property fmtid="{D5CDD505-2E9C-101B-9397-08002B2CF9AE}" pid="3" name="MediaServiceImageTags">
    <vt:lpwstr/>
  </property>
</Properties>
</file>